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9"/>
  </p:notesMasterIdLst>
  <p:handoutMasterIdLst>
    <p:handoutMasterId r:id="rId20"/>
  </p:handoutMasterIdLst>
  <p:sldIdLst>
    <p:sldId id="256" r:id="rId2"/>
    <p:sldId id="278" r:id="rId3"/>
    <p:sldId id="257" r:id="rId4"/>
    <p:sldId id="265" r:id="rId5"/>
    <p:sldId id="273" r:id="rId6"/>
    <p:sldId id="258" r:id="rId7"/>
    <p:sldId id="266" r:id="rId8"/>
    <p:sldId id="274" r:id="rId9"/>
    <p:sldId id="271" r:id="rId10"/>
    <p:sldId id="272" r:id="rId11"/>
    <p:sldId id="275" r:id="rId12"/>
    <p:sldId id="259" r:id="rId13"/>
    <p:sldId id="269" r:id="rId14"/>
    <p:sldId id="276" r:id="rId15"/>
    <p:sldId id="261" r:id="rId16"/>
    <p:sldId id="267" r:id="rId17"/>
    <p:sldId id="277"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5pPr>
    <a:lvl6pPr marL="2286000" algn="l" defTabSz="914400" rtl="0" eaLnBrk="1" latinLnBrk="0" hangingPunct="1">
      <a:defRPr sz="2400" kern="1200">
        <a:solidFill>
          <a:schemeClr val="tx1"/>
        </a:solidFill>
        <a:latin typeface="Arial" charset="0"/>
        <a:ea typeface="ヒラギノ角ゴ Pro W3" pitchFamily="32" charset="-128"/>
        <a:cs typeface="+mn-cs"/>
      </a:defRPr>
    </a:lvl6pPr>
    <a:lvl7pPr marL="2743200" algn="l" defTabSz="914400" rtl="0" eaLnBrk="1" latinLnBrk="0" hangingPunct="1">
      <a:defRPr sz="2400" kern="1200">
        <a:solidFill>
          <a:schemeClr val="tx1"/>
        </a:solidFill>
        <a:latin typeface="Arial" charset="0"/>
        <a:ea typeface="ヒラギノ角ゴ Pro W3" pitchFamily="32" charset="-128"/>
        <a:cs typeface="+mn-cs"/>
      </a:defRPr>
    </a:lvl7pPr>
    <a:lvl8pPr marL="3200400" algn="l" defTabSz="914400" rtl="0" eaLnBrk="1" latinLnBrk="0" hangingPunct="1">
      <a:defRPr sz="2400" kern="1200">
        <a:solidFill>
          <a:schemeClr val="tx1"/>
        </a:solidFill>
        <a:latin typeface="Arial" charset="0"/>
        <a:ea typeface="ヒラギノ角ゴ Pro W3" pitchFamily="32" charset="-128"/>
        <a:cs typeface="+mn-cs"/>
      </a:defRPr>
    </a:lvl8pPr>
    <a:lvl9pPr marL="3657600" algn="l" defTabSz="914400" rtl="0" eaLnBrk="1" latinLnBrk="0" hangingPunct="1">
      <a:defRPr sz="2400" kern="1200">
        <a:solidFill>
          <a:schemeClr val="tx1"/>
        </a:solidFill>
        <a:latin typeface="Arial" charset="0"/>
        <a:ea typeface="ヒラギノ角ゴ Pro W3" pitchFamily="3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3" d="100"/>
          <a:sy n="63" d="100"/>
        </p:scale>
        <p:origin x="72" y="10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FD9D91-2951-4DC8-8313-9CF7253C38F8}" type="datetimeFigureOut">
              <a:rPr lang="en-US" smtClean="0"/>
              <a:pPr/>
              <a:t>5/17/2017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9C0379-806D-46B8-B7C6-07A15B495DE0}" type="slidenum">
              <a:rPr lang="en-US" smtClean="0"/>
              <a:pPr/>
              <a:t>‹#›</a:t>
            </a:fld>
            <a:endParaRPr lang="en-US"/>
          </a:p>
        </p:txBody>
      </p:sp>
    </p:spTree>
    <p:extLst>
      <p:ext uri="{BB962C8B-B14F-4D97-AF65-F5344CB8AC3E}">
        <p14:creationId xmlns:p14="http://schemas.microsoft.com/office/powerpoint/2010/main" val="1946659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3791D4F-CE0F-4963-A3F1-1FCBC06A7E7D}" type="slidenum">
              <a:rPr lang="en-US"/>
              <a:pPr/>
              <a:t>‹#›</a:t>
            </a:fld>
            <a:endParaRPr lang="en-US"/>
          </a:p>
        </p:txBody>
      </p:sp>
    </p:spTree>
    <p:extLst>
      <p:ext uri="{BB962C8B-B14F-4D97-AF65-F5344CB8AC3E}">
        <p14:creationId xmlns:p14="http://schemas.microsoft.com/office/powerpoint/2010/main" val="27673351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32"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32"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32"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32"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A33455-E2CE-4DED-BA4D-1918FA197DE4}" type="slidenum">
              <a:rPr lang="en-US"/>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There are five ways that we learn about characters</a:t>
            </a:r>
          </a:p>
        </p:txBody>
      </p:sp>
    </p:spTree>
    <p:extLst>
      <p:ext uri="{BB962C8B-B14F-4D97-AF65-F5344CB8AC3E}">
        <p14:creationId xmlns:p14="http://schemas.microsoft.com/office/powerpoint/2010/main" val="4143408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A33455-E2CE-4DED-BA4D-1918FA197DE4}" type="slidenum">
              <a:rPr lang="en-US"/>
              <a:pPr/>
              <a:t>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There are five ways that we learn about characters</a:t>
            </a:r>
          </a:p>
        </p:txBody>
      </p:sp>
    </p:spTree>
    <p:extLst>
      <p:ext uri="{BB962C8B-B14F-4D97-AF65-F5344CB8AC3E}">
        <p14:creationId xmlns:p14="http://schemas.microsoft.com/office/powerpoint/2010/main" val="288004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6D1D6-D2E1-47F0-A6AC-2AAB2191593B}" type="slidenum">
              <a:rPr lang="en-US"/>
              <a:pPr/>
              <a:t>3</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077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2D304-0E2C-42B1-A325-E2CCC87DB136}"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238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2D304-0E2C-42B1-A325-E2CCC87DB136}" type="slidenum">
              <a:rPr lang="en-US"/>
              <a:pPr/>
              <a:t>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6600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C7D39-1E2A-4458-BE60-D4DE0EFE3155}" type="slidenum">
              <a:rPr lang="en-US"/>
              <a:pPr/>
              <a:t>12</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1654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3E00F1-DFC7-498A-8DAE-46A48B1CF35B}" type="slidenum">
              <a:rPr lang="en-US"/>
              <a:pPr/>
              <a:t>15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05167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sz="quarter"/>
          </p:nvPr>
        </p:nvSpPr>
        <p:spPr>
          <a:xfrm>
            <a:off x="2819400" y="1828800"/>
            <a:ext cx="4648200" cy="1371600"/>
          </a:xfrm>
        </p:spPr>
        <p:txBody>
          <a:bodyPr/>
          <a:lstStyle>
            <a:lvl1pPr algn="r">
              <a:defRPr b="1" i="1">
                <a:solidFill>
                  <a:schemeClr val="tx1"/>
                </a:solidFill>
              </a:defRPr>
            </a:lvl1pPr>
          </a:lstStyle>
          <a:p>
            <a:r>
              <a:rPr lang="en-US"/>
              <a:t>Click to edit Master title style</a:t>
            </a:r>
          </a:p>
        </p:txBody>
      </p:sp>
      <p:sp>
        <p:nvSpPr>
          <p:cNvPr id="6147" name="Rectangle 3"/>
          <p:cNvSpPr>
            <a:spLocks noGrp="1" noChangeArrowheads="1"/>
          </p:cNvSpPr>
          <p:nvPr>
            <p:ph type="subTitle" sz="quarter" idx="1"/>
          </p:nvPr>
        </p:nvSpPr>
        <p:spPr>
          <a:xfrm>
            <a:off x="3429000" y="3810000"/>
            <a:ext cx="4495800" cy="1143000"/>
          </a:xfrm>
          <a:ln w="9525">
            <a:headEnd/>
            <a:tailEnd/>
          </a:ln>
        </p:spPr>
        <p:txBody>
          <a:bodyPr lIns="92075" tIns="46038" rIns="92075" bIns="46038" anchor="ctr"/>
          <a:lstStyle>
            <a:lvl1pPr marL="0" indent="0" algn="r">
              <a:buFont typeface="Wingdings" pitchFamily="-88" charset="2"/>
              <a:buNone/>
              <a:defRPr/>
            </a:lvl1pPr>
          </a:lstStyle>
          <a:p>
            <a:r>
              <a:rPr lang="en-US"/>
              <a:t>Click to edit Master subtitle style</a:t>
            </a:r>
          </a:p>
        </p:txBody>
      </p:sp>
      <p:sp>
        <p:nvSpPr>
          <p:cNvPr id="6148" name="Rectangle 4"/>
          <p:cNvSpPr>
            <a:spLocks noGrp="1" noChangeArrowheads="1"/>
          </p:cNvSpPr>
          <p:nvPr>
            <p:ph type="dt" sz="quarter" idx="2"/>
          </p:nvPr>
        </p:nvSpPr>
        <p:spPr>
          <a:xfrm>
            <a:off x="1524000" y="6248400"/>
            <a:ext cx="1752600" cy="457200"/>
          </a:xfrm>
        </p:spPr>
        <p:txBody>
          <a:bodyPr/>
          <a:lstStyle>
            <a:lvl1pPr>
              <a:defRPr/>
            </a:lvl1pPr>
          </a:lstStyle>
          <a:p>
            <a:endParaRPr lang="en-US"/>
          </a:p>
        </p:txBody>
      </p:sp>
      <p:sp>
        <p:nvSpPr>
          <p:cNvPr id="6149" name="Rectangle 5"/>
          <p:cNvSpPr>
            <a:spLocks noGrp="1" noChangeArrowheads="1"/>
          </p:cNvSpPr>
          <p:nvPr>
            <p:ph type="ftr" sz="quarter" idx="3"/>
          </p:nvPr>
        </p:nvSpPr>
        <p:spPr>
          <a:xfrm>
            <a:off x="3429000" y="6248400"/>
            <a:ext cx="3200400" cy="457200"/>
          </a:xfrm>
        </p:spPr>
        <p:txBody>
          <a:bodyPr/>
          <a:lstStyle>
            <a:lvl1pPr>
              <a:defRPr/>
            </a:lvl1pPr>
          </a:lstStyle>
          <a:p>
            <a:endParaRPr lang="en-US"/>
          </a:p>
        </p:txBody>
      </p:sp>
      <p:sp>
        <p:nvSpPr>
          <p:cNvPr id="6150" name="Rectangle 6"/>
          <p:cNvSpPr>
            <a:spLocks noGrp="1" noChangeArrowheads="1"/>
          </p:cNvSpPr>
          <p:nvPr>
            <p:ph type="sldNum" sz="quarter" idx="4"/>
          </p:nvPr>
        </p:nvSpPr>
        <p:spPr>
          <a:xfrm>
            <a:off x="6781800" y="6248400"/>
            <a:ext cx="1752600" cy="457200"/>
          </a:xfrm>
        </p:spPr>
        <p:txBody>
          <a:bodyPr/>
          <a:lstStyle>
            <a:lvl1pPr>
              <a:defRPr/>
            </a:lvl1pPr>
          </a:lstStyle>
          <a:p>
            <a:fld id="{D2F160F5-6069-46E9-A911-FC1DAD2B1D41}" type="slidenum">
              <a:rPr lang="en-US"/>
              <a:pPr/>
              <a:t>‹#›</a:t>
            </a:fld>
            <a:endParaRPr lang="en-US"/>
          </a:p>
        </p:txBody>
      </p:sp>
    </p:spTree>
  </p:cSld>
  <p:clrMapOvr>
    <a:masterClrMapping/>
  </p:clrMapOvr>
  <p:transition spd="med">
    <p:wheel/>
    <p:sndAc>
      <p:stSnd>
        <p:snd r:embed="rId1" name="Whoosh"/>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2DAF48-2C1E-4CB7-B7AC-AF48E40627E3}" type="slidenum">
              <a:rPr lang="en-US"/>
              <a:pPr/>
              <a:t>‹#›</a:t>
            </a:fld>
            <a:endParaRPr lang="en-US"/>
          </a:p>
        </p:txBody>
      </p:sp>
    </p:spTree>
  </p:cSld>
  <p:clrMapOvr>
    <a:masterClrMapping/>
  </p:clrMapOvr>
  <p:transition spd="med">
    <p:wheel/>
    <p:sndAc>
      <p:stSnd>
        <p:snd r:embed="rId1" name="Whoosh"/>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381000"/>
            <a:ext cx="18859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381000"/>
            <a:ext cx="55054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B7562A-3584-461E-A35B-9EEC574A22E6}" type="slidenum">
              <a:rPr lang="en-US"/>
              <a:pPr/>
              <a:t>‹#›</a:t>
            </a:fld>
            <a:endParaRPr lang="en-US"/>
          </a:p>
        </p:txBody>
      </p:sp>
    </p:spTree>
  </p:cSld>
  <p:clrMapOvr>
    <a:masterClrMapping/>
  </p:clrMapOvr>
  <p:transition spd="med">
    <p:wheel/>
    <p:sndAc>
      <p:stSnd>
        <p:snd r:embed="rId1" name="Whoosh"/>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4D4D8C-F6CC-40E7-84A1-23CF25F10686}" type="slidenum">
              <a:rPr lang="en-US"/>
              <a:pPr/>
              <a:t>‹#›</a:t>
            </a:fld>
            <a:endParaRPr lang="en-US"/>
          </a:p>
        </p:txBody>
      </p:sp>
    </p:spTree>
  </p:cSld>
  <p:clrMapOvr>
    <a:masterClrMapping/>
  </p:clrMapOvr>
  <p:transition spd="med">
    <p:wheel/>
    <p:sndAc>
      <p:stSnd>
        <p:snd r:embed="rId1" name="Whoosh"/>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E56CBB-B1E4-4E5E-9E42-9959076C5847}" type="slidenum">
              <a:rPr lang="en-US"/>
              <a:pPr/>
              <a:t>‹#›</a:t>
            </a:fld>
            <a:endParaRPr lang="en-US"/>
          </a:p>
        </p:txBody>
      </p:sp>
    </p:spTree>
  </p:cSld>
  <p:clrMapOvr>
    <a:masterClrMapping/>
  </p:clrMapOvr>
  <p:transition spd="med">
    <p:wheel/>
    <p:sndAc>
      <p:stSnd>
        <p:snd r:embed="rId1" name="Whoosh"/>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05000"/>
            <a:ext cx="3543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905000"/>
            <a:ext cx="3543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D7E12D-089B-4048-AAA5-1A3B082F4EA2}" type="slidenum">
              <a:rPr lang="en-US"/>
              <a:pPr/>
              <a:t>‹#›</a:t>
            </a:fld>
            <a:endParaRPr lang="en-US"/>
          </a:p>
        </p:txBody>
      </p:sp>
    </p:spTree>
  </p:cSld>
  <p:clrMapOvr>
    <a:masterClrMapping/>
  </p:clrMapOvr>
  <p:transition spd="med">
    <p:wheel/>
    <p:sndAc>
      <p:stSnd>
        <p:snd r:embed="rId1" name="Whoosh"/>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D73C45-1261-46F6-B618-868D39527BC1}" type="slidenum">
              <a:rPr lang="en-US"/>
              <a:pPr/>
              <a:t>‹#›</a:t>
            </a:fld>
            <a:endParaRPr lang="en-US"/>
          </a:p>
        </p:txBody>
      </p:sp>
    </p:spTree>
  </p:cSld>
  <p:clrMapOvr>
    <a:masterClrMapping/>
  </p:clrMapOvr>
  <p:transition spd="med">
    <p:wheel/>
    <p:sndAc>
      <p:stSnd>
        <p:snd r:embed="rId1" name="Whoosh"/>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FF7A432-078B-4701-A99F-6D3066D80D4B}" type="slidenum">
              <a:rPr lang="en-US"/>
              <a:pPr/>
              <a:t>‹#›</a:t>
            </a:fld>
            <a:endParaRPr lang="en-US"/>
          </a:p>
        </p:txBody>
      </p:sp>
    </p:spTree>
  </p:cSld>
  <p:clrMapOvr>
    <a:masterClrMapping/>
  </p:clrMapOvr>
  <p:transition spd="med">
    <p:wheel/>
    <p:sndAc>
      <p:stSnd>
        <p:snd r:embed="rId1" name="Whoosh"/>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02B5C1-5391-4317-91F6-A8E61AFD851A}" type="slidenum">
              <a:rPr lang="en-US"/>
              <a:pPr/>
              <a:t>‹#›</a:t>
            </a:fld>
            <a:endParaRPr lang="en-US"/>
          </a:p>
        </p:txBody>
      </p:sp>
    </p:spTree>
  </p:cSld>
  <p:clrMapOvr>
    <a:masterClrMapping/>
  </p:clrMapOvr>
  <p:transition spd="med">
    <p:wheel/>
    <p:sndAc>
      <p:stSnd>
        <p:snd r:embed="rId1" name="Whoosh"/>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D7F2AD-7F57-4F0E-96C8-A6AE121C3C0E}" type="slidenum">
              <a:rPr lang="en-US"/>
              <a:pPr/>
              <a:t>‹#›</a:t>
            </a:fld>
            <a:endParaRPr lang="en-US"/>
          </a:p>
        </p:txBody>
      </p:sp>
    </p:spTree>
  </p:cSld>
  <p:clrMapOvr>
    <a:masterClrMapping/>
  </p:clrMapOvr>
  <p:transition spd="med">
    <p:wheel/>
    <p:sndAc>
      <p:stSnd>
        <p:snd r:embed="rId1" name="Whoosh"/>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7FC8DB-C459-4BE7-B56F-BAB380D02C69}" type="slidenum">
              <a:rPr lang="en-US"/>
              <a:pPr/>
              <a:t>‹#›</a:t>
            </a:fld>
            <a:endParaRPr lang="en-US"/>
          </a:p>
        </p:txBody>
      </p:sp>
    </p:spTree>
  </p:cSld>
  <p:clrMapOvr>
    <a:masterClrMapping/>
  </p:clrMapOvr>
  <p:transition spd="med">
    <p:wheel/>
    <p:sndAc>
      <p:stSnd>
        <p:snd r:embed="rId1" name="Whoosh"/>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95400" y="381000"/>
            <a:ext cx="75438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dt" sz="half" idx="2"/>
          </p:nvPr>
        </p:nvSpPr>
        <p:spPr bwMode="auto">
          <a:xfrm>
            <a:off x="16002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1" hangingPunct="1">
              <a:spcBef>
                <a:spcPct val="50000"/>
              </a:spcBef>
              <a:defRPr sz="1400" b="1"/>
            </a:lvl1pPr>
          </a:lstStyle>
          <a:p>
            <a:endParaRPr lang="en-US"/>
          </a:p>
        </p:txBody>
      </p:sp>
      <p:sp>
        <p:nvSpPr>
          <p:cNvPr id="5124" name="Rectangle 4"/>
          <p:cNvSpPr>
            <a:spLocks noGrp="1" noChangeArrowheads="1"/>
          </p:cNvSpPr>
          <p:nvPr>
            <p:ph type="ftr" sz="quarter" idx="3"/>
          </p:nvPr>
        </p:nvSpPr>
        <p:spPr bwMode="auto">
          <a:xfrm>
            <a:off x="3429000" y="6248400"/>
            <a:ext cx="3352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eaLnBrk="1" hangingPunct="1">
              <a:spcBef>
                <a:spcPct val="50000"/>
              </a:spcBef>
              <a:defRPr sz="1400" b="1"/>
            </a:lvl1pPr>
          </a:lstStyle>
          <a:p>
            <a:endParaRPr lang="en-US"/>
          </a:p>
        </p:txBody>
      </p:sp>
      <p:sp>
        <p:nvSpPr>
          <p:cNvPr id="5125" name="Rectangle 5"/>
          <p:cNvSpPr>
            <a:spLocks noGrp="1" noChangeArrowheads="1"/>
          </p:cNvSpPr>
          <p:nvPr>
            <p:ph type="sldNum" sz="quarter" idx="4"/>
          </p:nvPr>
        </p:nvSpPr>
        <p:spPr bwMode="auto">
          <a:xfrm>
            <a:off x="6934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spcBef>
                <a:spcPct val="50000"/>
              </a:spcBef>
              <a:defRPr sz="1400" b="1"/>
            </a:lvl1pPr>
          </a:lstStyle>
          <a:p>
            <a:fld id="{03A3B583-17C2-4F0E-AD7C-7516A850FE11}" type="slidenum">
              <a:rPr lang="en-US"/>
              <a:pPr/>
              <a:t>‹#›</a:t>
            </a:fld>
            <a:endParaRPr lang="en-US"/>
          </a:p>
        </p:txBody>
      </p:sp>
      <p:sp>
        <p:nvSpPr>
          <p:cNvPr id="5126" name="Rectangle 6"/>
          <p:cNvSpPr>
            <a:spLocks noGrp="1" noChangeArrowheads="1"/>
          </p:cNvSpPr>
          <p:nvPr>
            <p:ph type="body" idx="1"/>
          </p:nvPr>
        </p:nvSpPr>
        <p:spPr bwMode="auto">
          <a:xfrm>
            <a:off x="1600200" y="1905000"/>
            <a:ext cx="72390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p:wheel/>
    <p:sndAc>
      <p:stSnd>
        <p:snd r:embed="rId13" name="Whoosh"/>
      </p:stSnd>
    </p:sndAc>
  </p:transition>
  <p:txStyles>
    <p:titleStyle>
      <a:lvl1pPr algn="l" rtl="0" fontAlgn="base">
        <a:lnSpc>
          <a:spcPct val="90000"/>
        </a:lnSpc>
        <a:spcBef>
          <a:spcPct val="20000"/>
        </a:spcBef>
        <a:spcAft>
          <a:spcPct val="0"/>
        </a:spcAft>
        <a:defRPr sz="4400">
          <a:solidFill>
            <a:schemeClr val="tx2"/>
          </a:solidFill>
          <a:latin typeface="+mj-lt"/>
          <a:ea typeface="+mj-ea"/>
          <a:cs typeface="+mj-cs"/>
        </a:defRPr>
      </a:lvl1pPr>
      <a:lvl2pPr algn="l" rtl="0" fontAlgn="base">
        <a:lnSpc>
          <a:spcPct val="90000"/>
        </a:lnSpc>
        <a:spcBef>
          <a:spcPct val="20000"/>
        </a:spcBef>
        <a:spcAft>
          <a:spcPct val="0"/>
        </a:spcAft>
        <a:defRPr sz="4400">
          <a:solidFill>
            <a:schemeClr val="tx2"/>
          </a:solidFill>
          <a:latin typeface="Arial" charset="0"/>
        </a:defRPr>
      </a:lvl2pPr>
      <a:lvl3pPr algn="l" rtl="0" fontAlgn="base">
        <a:lnSpc>
          <a:spcPct val="90000"/>
        </a:lnSpc>
        <a:spcBef>
          <a:spcPct val="20000"/>
        </a:spcBef>
        <a:spcAft>
          <a:spcPct val="0"/>
        </a:spcAft>
        <a:defRPr sz="4400">
          <a:solidFill>
            <a:schemeClr val="tx2"/>
          </a:solidFill>
          <a:latin typeface="Arial" charset="0"/>
        </a:defRPr>
      </a:lvl3pPr>
      <a:lvl4pPr algn="l" rtl="0" fontAlgn="base">
        <a:lnSpc>
          <a:spcPct val="90000"/>
        </a:lnSpc>
        <a:spcBef>
          <a:spcPct val="20000"/>
        </a:spcBef>
        <a:spcAft>
          <a:spcPct val="0"/>
        </a:spcAft>
        <a:defRPr sz="4400">
          <a:solidFill>
            <a:schemeClr val="tx2"/>
          </a:solidFill>
          <a:latin typeface="Arial" charset="0"/>
        </a:defRPr>
      </a:lvl4pPr>
      <a:lvl5pPr algn="l" rtl="0" fontAlgn="base">
        <a:lnSpc>
          <a:spcPct val="90000"/>
        </a:lnSpc>
        <a:spcBef>
          <a:spcPct val="20000"/>
        </a:spcBef>
        <a:spcAft>
          <a:spcPct val="0"/>
        </a:spcAft>
        <a:defRPr sz="4400">
          <a:solidFill>
            <a:schemeClr val="tx2"/>
          </a:solidFill>
          <a:latin typeface="Arial" charset="0"/>
        </a:defRPr>
      </a:lvl5pPr>
      <a:lvl6pPr marL="457200" algn="l" rtl="0" fontAlgn="base">
        <a:lnSpc>
          <a:spcPct val="90000"/>
        </a:lnSpc>
        <a:spcBef>
          <a:spcPct val="20000"/>
        </a:spcBef>
        <a:spcAft>
          <a:spcPct val="0"/>
        </a:spcAft>
        <a:defRPr sz="4400">
          <a:solidFill>
            <a:schemeClr val="tx2"/>
          </a:solidFill>
          <a:latin typeface="Arial" charset="0"/>
        </a:defRPr>
      </a:lvl6pPr>
      <a:lvl7pPr marL="914400" algn="l" rtl="0" fontAlgn="base">
        <a:lnSpc>
          <a:spcPct val="90000"/>
        </a:lnSpc>
        <a:spcBef>
          <a:spcPct val="20000"/>
        </a:spcBef>
        <a:spcAft>
          <a:spcPct val="0"/>
        </a:spcAft>
        <a:defRPr sz="4400">
          <a:solidFill>
            <a:schemeClr val="tx2"/>
          </a:solidFill>
          <a:latin typeface="Arial" charset="0"/>
        </a:defRPr>
      </a:lvl7pPr>
      <a:lvl8pPr marL="1371600" algn="l" rtl="0" fontAlgn="base">
        <a:lnSpc>
          <a:spcPct val="90000"/>
        </a:lnSpc>
        <a:spcBef>
          <a:spcPct val="20000"/>
        </a:spcBef>
        <a:spcAft>
          <a:spcPct val="0"/>
        </a:spcAft>
        <a:defRPr sz="4400">
          <a:solidFill>
            <a:schemeClr val="tx2"/>
          </a:solidFill>
          <a:latin typeface="Arial" charset="0"/>
        </a:defRPr>
      </a:lvl8pPr>
      <a:lvl9pPr marL="1828800" algn="l" rtl="0" fontAlgn="base">
        <a:lnSpc>
          <a:spcPct val="90000"/>
        </a:lnSpc>
        <a:spcBef>
          <a:spcPct val="20000"/>
        </a:spcBef>
        <a:spcAft>
          <a:spcPct val="0"/>
        </a:spcAft>
        <a:defRPr sz="4400">
          <a:solidFill>
            <a:schemeClr val="tx2"/>
          </a:solidFill>
          <a:latin typeface="Arial" charset="0"/>
        </a:defRPr>
      </a:lvl9pPr>
    </p:titleStyle>
    <p:bodyStyle>
      <a:lvl1pPr marL="342900" indent="-342900" algn="l" rtl="0" fontAlgn="base">
        <a:lnSpc>
          <a:spcPct val="90000"/>
        </a:lnSpc>
        <a:spcBef>
          <a:spcPct val="20000"/>
        </a:spcBef>
        <a:spcAft>
          <a:spcPct val="0"/>
        </a:spcAft>
        <a:buClr>
          <a:schemeClr val="tx1"/>
        </a:buClr>
        <a:buSzPct val="70000"/>
        <a:buFont typeface="Wingdings" pitchFamily="-88" charset="2"/>
        <a:buChar char="l"/>
        <a:defRPr sz="3200">
          <a:solidFill>
            <a:schemeClr val="tx1"/>
          </a:solidFill>
          <a:latin typeface="+mn-lt"/>
          <a:ea typeface="+mn-ea"/>
          <a:cs typeface="+mn-cs"/>
        </a:defRPr>
      </a:lvl1pPr>
      <a:lvl2pPr marL="742950" indent="-285750" algn="l" rtl="0" fontAlgn="base">
        <a:lnSpc>
          <a:spcPct val="90000"/>
        </a:lnSpc>
        <a:spcBef>
          <a:spcPct val="20000"/>
        </a:spcBef>
        <a:spcAft>
          <a:spcPct val="0"/>
        </a:spcAft>
        <a:buClr>
          <a:schemeClr val="tx1"/>
        </a:buClr>
        <a:buChar char="–"/>
        <a:defRPr sz="2800">
          <a:solidFill>
            <a:schemeClr val="tx1"/>
          </a:solidFill>
          <a:latin typeface="+mn-lt"/>
        </a:defRPr>
      </a:lvl2pPr>
      <a:lvl3pPr marL="1143000" indent="-228600" algn="l" rtl="0" fontAlgn="base">
        <a:lnSpc>
          <a:spcPct val="90000"/>
        </a:lnSpc>
        <a:spcBef>
          <a:spcPct val="20000"/>
        </a:spcBef>
        <a:spcAft>
          <a:spcPct val="0"/>
        </a:spcAft>
        <a:buClr>
          <a:schemeClr val="tx1"/>
        </a:buClr>
        <a:buSzPct val="70000"/>
        <a:buFont typeface="Wingdings" pitchFamily="-88" charset="2"/>
        <a:buChar char="l"/>
        <a:defRPr sz="2400">
          <a:solidFill>
            <a:schemeClr val="tx1"/>
          </a:solidFill>
          <a:latin typeface="+mn-lt"/>
        </a:defRPr>
      </a:lvl3pPr>
      <a:lvl4pPr marL="1600200" indent="-228600" algn="l" rtl="0" fontAlgn="base">
        <a:lnSpc>
          <a:spcPct val="90000"/>
        </a:lnSpc>
        <a:spcBef>
          <a:spcPct val="20000"/>
        </a:spcBef>
        <a:spcAft>
          <a:spcPct val="0"/>
        </a:spcAft>
        <a:buClr>
          <a:schemeClr val="tx1"/>
        </a:buClr>
        <a:buChar char="–"/>
        <a:defRPr sz="2000">
          <a:solidFill>
            <a:schemeClr val="tx1"/>
          </a:solidFill>
          <a:latin typeface="+mn-lt"/>
        </a:defRPr>
      </a:lvl4pPr>
      <a:lvl5pPr marL="20574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5pPr>
      <a:lvl6pPr marL="25146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6pPr>
      <a:lvl7pPr marL="29718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7pPr>
      <a:lvl8pPr marL="34290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8pPr>
      <a:lvl9pPr marL="38862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352800" y="2133600"/>
            <a:ext cx="4648200" cy="1371600"/>
          </a:xfrm>
        </p:spPr>
        <p:txBody>
          <a:bodyPr/>
          <a:lstStyle/>
          <a:p>
            <a:pPr algn="ctr"/>
            <a:r>
              <a:rPr lang="en-US" sz="5400" dirty="0"/>
              <a:t/>
            </a:r>
            <a:br>
              <a:rPr lang="en-US" sz="5400" dirty="0"/>
            </a:br>
            <a:r>
              <a:rPr lang="en-US" sz="5400" dirty="0"/>
              <a:t/>
            </a:r>
            <a:br>
              <a:rPr lang="en-US" sz="5400" dirty="0"/>
            </a:br>
            <a:r>
              <a:rPr lang="en-US" dirty="0"/>
              <a:t/>
            </a:r>
            <a:br>
              <a:rPr lang="en-US" dirty="0"/>
            </a:br>
            <a:r>
              <a:rPr lang="en-US" sz="5400" i="0" dirty="0">
                <a:latin typeface="Century Gothic" panose="020B0502020202020204" pitchFamily="34" charset="0"/>
              </a:rPr>
              <a:t>Authors Reveal </a:t>
            </a:r>
            <a:r>
              <a:rPr lang="en-US" sz="5400" i="0" dirty="0" smtClean="0">
                <a:latin typeface="Century Gothic" panose="020B0502020202020204" pitchFamily="34" charset="0"/>
              </a:rPr>
              <a:t>Character </a:t>
            </a:r>
            <a:r>
              <a:rPr lang="en-US" sz="5400" i="0" dirty="0">
                <a:latin typeface="Century Gothic" panose="020B0502020202020204" pitchFamily="34" charset="0"/>
              </a:rPr>
              <a:t>in </a:t>
            </a:r>
            <a:r>
              <a:rPr lang="en-US" sz="5400" i="0" dirty="0" smtClean="0">
                <a:latin typeface="Century Gothic" panose="020B0502020202020204" pitchFamily="34" charset="0"/>
              </a:rPr>
              <a:t>5 Ways</a:t>
            </a:r>
            <a:br>
              <a:rPr lang="en-US" sz="5400" i="0" dirty="0" smtClean="0">
                <a:latin typeface="Century Gothic" panose="020B0502020202020204" pitchFamily="34" charset="0"/>
              </a:rPr>
            </a:br>
            <a:r>
              <a:rPr lang="en-US" sz="6000" i="0" dirty="0">
                <a:solidFill>
                  <a:schemeClr val="tx2"/>
                </a:solidFill>
                <a:latin typeface="Century" panose="02040604050505020304" pitchFamily="18" charset="0"/>
              </a:rPr>
              <a:t/>
            </a:r>
            <a:br>
              <a:rPr lang="en-US" sz="6000" i="0" dirty="0">
                <a:solidFill>
                  <a:schemeClr val="tx2"/>
                </a:solidFill>
                <a:latin typeface="Century" panose="02040604050505020304" pitchFamily="18" charset="0"/>
              </a:rPr>
            </a:br>
            <a:r>
              <a:rPr lang="en-US" sz="2400" i="0" dirty="0" smtClean="0">
                <a:latin typeface="Century" panose="02040604050505020304" pitchFamily="18" charset="0"/>
              </a:rPr>
              <a:t>An educational presentation that uses excerpts from J.K. Rowling’s Harry Potter as examples </a:t>
            </a:r>
            <a:r>
              <a:rPr lang="en-US" sz="2400" i="0" dirty="0" smtClean="0">
                <a:latin typeface="Century" panose="02040604050505020304" pitchFamily="18" charset="0"/>
                <a:sym typeface="Wingdings" panose="05000000000000000000" pitchFamily="2" charset="2"/>
              </a:rPr>
              <a:t></a:t>
            </a:r>
            <a:endParaRPr lang="en-US" sz="4000" i="0" dirty="0">
              <a:latin typeface="Century" panose="020406040505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a:xfrm>
            <a:off x="1295400" y="381000"/>
            <a:ext cx="7543800" cy="914400"/>
          </a:xfrm>
        </p:spPr>
        <p:txBody>
          <a:bodyPr/>
          <a:lstStyle/>
          <a:p>
            <a:pPr algn="ctr"/>
            <a:r>
              <a:rPr lang="en-US" dirty="0" smtClean="0">
                <a:latin typeface="Century Gothic" panose="020B0502020202020204" pitchFamily="34" charset="0"/>
              </a:rPr>
              <a:t>#3  Example</a:t>
            </a:r>
            <a:endParaRPr lang="en-US" sz="4000" dirty="0">
              <a:latin typeface="Century Gothic" panose="020B0502020202020204" pitchFamily="34" charset="0"/>
            </a:endParaRPr>
          </a:p>
        </p:txBody>
      </p:sp>
      <p:sp>
        <p:nvSpPr>
          <p:cNvPr id="5" name="Content Placeholder 2"/>
          <p:cNvSpPr>
            <a:spLocks noGrp="1"/>
          </p:cNvSpPr>
          <p:nvPr>
            <p:ph idx="1"/>
          </p:nvPr>
        </p:nvSpPr>
        <p:spPr>
          <a:xfrm>
            <a:off x="1600200" y="1600200"/>
            <a:ext cx="7239000" cy="4191000"/>
          </a:xfrm>
        </p:spPr>
        <p:txBody>
          <a:bodyPr/>
          <a:lstStyle/>
          <a:p>
            <a:pPr>
              <a:lnSpc>
                <a:spcPct val="150000"/>
              </a:lnSpc>
              <a:buNone/>
            </a:pPr>
            <a:r>
              <a:rPr lang="en-US" dirty="0" smtClean="0"/>
              <a:t>		</a:t>
            </a:r>
            <a:r>
              <a:rPr lang="en-US" sz="2000" dirty="0" smtClean="0">
                <a:latin typeface="Century" panose="02040604050505020304" pitchFamily="18" charset="0"/>
              </a:rPr>
              <a:t>“Has everybody got a copy of the textbook?”</a:t>
            </a:r>
          </a:p>
          <a:p>
            <a:pPr>
              <a:lnSpc>
                <a:spcPct val="150000"/>
              </a:lnSpc>
              <a:buNone/>
            </a:pPr>
            <a:r>
              <a:rPr lang="en-US" sz="2000" dirty="0" smtClean="0">
                <a:latin typeface="Century" panose="02040604050505020304" pitchFamily="18" charset="0"/>
              </a:rPr>
              <a:t>		No one answered.</a:t>
            </a:r>
          </a:p>
          <a:p>
            <a:pPr>
              <a:lnSpc>
                <a:spcPct val="150000"/>
              </a:lnSpc>
              <a:buNone/>
            </a:pPr>
            <a:r>
              <a:rPr lang="en-US" sz="2000" dirty="0" smtClean="0">
                <a:latin typeface="Century" panose="02040604050505020304" pitchFamily="18" charset="0"/>
              </a:rPr>
              <a:t>		“I think we’ll try that again,” said Professor </a:t>
            </a:r>
            <a:r>
              <a:rPr lang="en-US" sz="2000" dirty="0" err="1" smtClean="0">
                <a:latin typeface="Century" panose="02040604050505020304" pitchFamily="18" charset="0"/>
              </a:rPr>
              <a:t>Umbridge</a:t>
            </a:r>
            <a:r>
              <a:rPr lang="en-US" sz="2000" dirty="0" smtClean="0">
                <a:latin typeface="Century" panose="02040604050505020304" pitchFamily="18" charset="0"/>
              </a:rPr>
              <a:t>. “When I ask a  question, I should like you to reply ‘Yes, Professor </a:t>
            </a:r>
            <a:r>
              <a:rPr lang="en-US" sz="2000" dirty="0" err="1" smtClean="0">
                <a:latin typeface="Century" panose="02040604050505020304" pitchFamily="18" charset="0"/>
              </a:rPr>
              <a:t>Umbridge</a:t>
            </a:r>
            <a:r>
              <a:rPr lang="en-US" sz="2000" dirty="0" smtClean="0">
                <a:latin typeface="Century" panose="02040604050505020304" pitchFamily="18" charset="0"/>
              </a:rPr>
              <a:t>,’ or ‘No, Professor </a:t>
            </a:r>
            <a:r>
              <a:rPr lang="en-US" sz="2000" dirty="0" err="1" smtClean="0">
                <a:latin typeface="Century" panose="02040604050505020304" pitchFamily="18" charset="0"/>
              </a:rPr>
              <a:t>Umbridge</a:t>
            </a:r>
            <a:r>
              <a:rPr lang="en-US" sz="2000" dirty="0" smtClean="0">
                <a:latin typeface="Century" panose="02040604050505020304" pitchFamily="18" charset="0"/>
              </a:rPr>
              <a:t>.’ So has everyone got a copy of the </a:t>
            </a:r>
            <a:r>
              <a:rPr lang="en-US" sz="2000" dirty="0" err="1" smtClean="0">
                <a:latin typeface="Century" panose="02040604050505020304" pitchFamily="18" charset="0"/>
              </a:rPr>
              <a:t>textook</a:t>
            </a:r>
            <a:r>
              <a:rPr lang="en-US" sz="2000" dirty="0" smtClean="0">
                <a:latin typeface="Century" panose="02040604050505020304" pitchFamily="18" charset="0"/>
              </a:rPr>
              <a:t>?”</a:t>
            </a:r>
          </a:p>
          <a:p>
            <a:pPr>
              <a:lnSpc>
                <a:spcPct val="150000"/>
              </a:lnSpc>
              <a:buNone/>
            </a:pPr>
            <a:r>
              <a:rPr lang="en-US" sz="2000" dirty="0" smtClean="0">
                <a:latin typeface="Century" panose="02040604050505020304" pitchFamily="18" charset="0"/>
              </a:rPr>
              <a:t>		“Yes, Professor </a:t>
            </a:r>
            <a:r>
              <a:rPr lang="en-US" sz="2000" dirty="0" err="1" smtClean="0">
                <a:latin typeface="Century" panose="02040604050505020304" pitchFamily="18" charset="0"/>
              </a:rPr>
              <a:t>Umbridge</a:t>
            </a:r>
            <a:r>
              <a:rPr lang="en-US" sz="2000" dirty="0" smtClean="0">
                <a:latin typeface="Century" panose="02040604050505020304" pitchFamily="18" charset="0"/>
              </a:rPr>
              <a:t>,” rang through the room.</a:t>
            </a:r>
          </a:p>
          <a:p>
            <a:pPr>
              <a:lnSpc>
                <a:spcPct val="150000"/>
              </a:lnSpc>
              <a:buNone/>
            </a:pPr>
            <a:r>
              <a:rPr lang="en-US" sz="2000" dirty="0" smtClean="0">
                <a:latin typeface="Century" panose="02040604050505020304" pitchFamily="18" charset="0"/>
              </a:rPr>
              <a:t>		“Good,” said Professor </a:t>
            </a:r>
            <a:r>
              <a:rPr lang="en-US" sz="2000" dirty="0" err="1" smtClean="0">
                <a:latin typeface="Century" panose="02040604050505020304" pitchFamily="18" charset="0"/>
              </a:rPr>
              <a:t>Umbridge</a:t>
            </a:r>
            <a:r>
              <a:rPr lang="en-US" sz="2000" dirty="0" smtClean="0">
                <a:latin typeface="Century" panose="02040604050505020304" pitchFamily="18" charset="0"/>
              </a:rPr>
              <a:t>. “Turn to page five and read chapter one. There will be no need to talk.</a:t>
            </a:r>
          </a:p>
          <a:p>
            <a:pPr>
              <a:buNone/>
            </a:pPr>
            <a:r>
              <a:rPr lang="en-US" dirty="0" smtClean="0"/>
              <a:t>	</a:t>
            </a:r>
            <a:endParaRPr lang="en-US" dirty="0"/>
          </a:p>
        </p:txBody>
      </p:sp>
    </p:spTree>
    <p:extLst>
      <p:ext uri="{BB962C8B-B14F-4D97-AF65-F5344CB8AC3E}">
        <p14:creationId xmlns:p14="http://schemas.microsoft.com/office/powerpoint/2010/main" val="3910454193"/>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a:xfrm>
            <a:off x="1295400" y="381000"/>
            <a:ext cx="7543800" cy="914400"/>
          </a:xfrm>
        </p:spPr>
        <p:txBody>
          <a:bodyPr/>
          <a:lstStyle/>
          <a:p>
            <a:pPr algn="ctr"/>
            <a:r>
              <a:rPr lang="en-US" dirty="0" smtClean="0">
                <a:latin typeface="Century Gothic" panose="020B0502020202020204" pitchFamily="34" charset="0"/>
              </a:rPr>
              <a:t>#3  Explanation</a:t>
            </a:r>
            <a:endParaRPr lang="en-US" sz="4000" dirty="0">
              <a:latin typeface="Century Gothic" panose="020B0502020202020204" pitchFamily="34" charset="0"/>
            </a:endParaRPr>
          </a:p>
        </p:txBody>
      </p:sp>
      <p:sp>
        <p:nvSpPr>
          <p:cNvPr id="5" name="Content Placeholder 2"/>
          <p:cNvSpPr>
            <a:spLocks noGrp="1"/>
          </p:cNvSpPr>
          <p:nvPr>
            <p:ph idx="1"/>
          </p:nvPr>
        </p:nvSpPr>
        <p:spPr>
          <a:xfrm>
            <a:off x="1600200" y="1600200"/>
            <a:ext cx="7239000" cy="4191000"/>
          </a:xfrm>
        </p:spPr>
        <p:txBody>
          <a:bodyPr/>
          <a:lstStyle/>
          <a:p>
            <a:pPr>
              <a:lnSpc>
                <a:spcPct val="150000"/>
              </a:lnSpc>
              <a:buNone/>
            </a:pPr>
            <a:r>
              <a:rPr lang="en-US" dirty="0" smtClean="0"/>
              <a:t>		</a:t>
            </a:r>
            <a:endParaRPr lang="en-US" dirty="0"/>
          </a:p>
        </p:txBody>
      </p:sp>
      <p:sp>
        <p:nvSpPr>
          <p:cNvPr id="6" name="Content Placeholder 2"/>
          <p:cNvSpPr txBox="1">
            <a:spLocks/>
          </p:cNvSpPr>
          <p:nvPr/>
        </p:nvSpPr>
        <p:spPr bwMode="auto">
          <a:xfrm>
            <a:off x="1485900" y="1600200"/>
            <a:ext cx="7162800" cy="66294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marL="342900" indent="-342900" algn="l" rtl="0" fontAlgn="base">
              <a:lnSpc>
                <a:spcPct val="90000"/>
              </a:lnSpc>
              <a:spcBef>
                <a:spcPct val="20000"/>
              </a:spcBef>
              <a:spcAft>
                <a:spcPct val="0"/>
              </a:spcAft>
              <a:buClr>
                <a:schemeClr val="tx1"/>
              </a:buClr>
              <a:buSzPct val="70000"/>
              <a:buFont typeface="Wingdings" pitchFamily="-88" charset="2"/>
              <a:buChar char="l"/>
              <a:defRPr sz="3200">
                <a:solidFill>
                  <a:schemeClr val="tx1"/>
                </a:solidFill>
                <a:latin typeface="+mn-lt"/>
                <a:ea typeface="+mn-ea"/>
                <a:cs typeface="+mn-cs"/>
              </a:defRPr>
            </a:lvl1pPr>
            <a:lvl2pPr marL="742950" indent="-285750" algn="l" rtl="0" fontAlgn="base">
              <a:lnSpc>
                <a:spcPct val="90000"/>
              </a:lnSpc>
              <a:spcBef>
                <a:spcPct val="20000"/>
              </a:spcBef>
              <a:spcAft>
                <a:spcPct val="0"/>
              </a:spcAft>
              <a:buClr>
                <a:schemeClr val="tx1"/>
              </a:buClr>
              <a:buChar char="–"/>
              <a:defRPr sz="2800">
                <a:solidFill>
                  <a:schemeClr val="tx1"/>
                </a:solidFill>
                <a:latin typeface="+mn-lt"/>
              </a:defRPr>
            </a:lvl2pPr>
            <a:lvl3pPr marL="1143000" indent="-228600" algn="l" rtl="0" fontAlgn="base">
              <a:lnSpc>
                <a:spcPct val="90000"/>
              </a:lnSpc>
              <a:spcBef>
                <a:spcPct val="20000"/>
              </a:spcBef>
              <a:spcAft>
                <a:spcPct val="0"/>
              </a:spcAft>
              <a:buClr>
                <a:schemeClr val="tx1"/>
              </a:buClr>
              <a:buSzPct val="70000"/>
              <a:buFont typeface="Wingdings" pitchFamily="-88" charset="2"/>
              <a:buChar char="l"/>
              <a:defRPr sz="2400">
                <a:solidFill>
                  <a:schemeClr val="tx1"/>
                </a:solidFill>
                <a:latin typeface="+mn-lt"/>
              </a:defRPr>
            </a:lvl3pPr>
            <a:lvl4pPr marL="1600200" indent="-228600" algn="l" rtl="0" fontAlgn="base">
              <a:lnSpc>
                <a:spcPct val="90000"/>
              </a:lnSpc>
              <a:spcBef>
                <a:spcPct val="20000"/>
              </a:spcBef>
              <a:spcAft>
                <a:spcPct val="0"/>
              </a:spcAft>
              <a:buClr>
                <a:schemeClr val="tx1"/>
              </a:buClr>
              <a:buChar char="–"/>
              <a:defRPr sz="2000">
                <a:solidFill>
                  <a:schemeClr val="tx1"/>
                </a:solidFill>
                <a:latin typeface="+mn-lt"/>
              </a:defRPr>
            </a:lvl4pPr>
            <a:lvl5pPr marL="20574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5pPr>
            <a:lvl6pPr marL="25146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6pPr>
            <a:lvl7pPr marL="29718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7pPr>
            <a:lvl8pPr marL="34290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8pPr>
            <a:lvl9pPr marL="3886200" indent="-228600" algn="l" rtl="0" fontAlgn="base">
              <a:lnSpc>
                <a:spcPct val="90000"/>
              </a:lnSpc>
              <a:spcBef>
                <a:spcPct val="20000"/>
              </a:spcBef>
              <a:spcAft>
                <a:spcPct val="0"/>
              </a:spcAft>
              <a:buClr>
                <a:schemeClr val="tx1"/>
              </a:buClr>
              <a:buSzPct val="70000"/>
              <a:buFont typeface="Wingdings" pitchFamily="-88" charset="2"/>
              <a:buChar char="l"/>
              <a:defRPr sz="2000">
                <a:solidFill>
                  <a:schemeClr val="tx1"/>
                </a:solidFill>
                <a:latin typeface="+mn-lt"/>
              </a:defRPr>
            </a:lvl9pPr>
          </a:lstStyle>
          <a:p>
            <a:pPr eaLnBrk="1" hangingPunct="1">
              <a:lnSpc>
                <a:spcPct val="150000"/>
              </a:lnSpc>
              <a:buFont typeface="Wingdings" pitchFamily="-88" charset="2"/>
              <a:buNone/>
            </a:pPr>
            <a:r>
              <a:rPr lang="en-US" kern="0" dirty="0" smtClean="0"/>
              <a:t>		</a:t>
            </a:r>
            <a:r>
              <a:rPr lang="en-US" sz="2000" kern="0" dirty="0" smtClean="0">
                <a:latin typeface="Century" panose="02040604050505020304" pitchFamily="18" charset="0"/>
              </a:rPr>
              <a:t>This passage reveals Professor </a:t>
            </a:r>
            <a:r>
              <a:rPr lang="en-US" sz="2000" kern="0" dirty="0" err="1" smtClean="0">
                <a:latin typeface="Century" panose="02040604050505020304" pitchFamily="18" charset="0"/>
              </a:rPr>
              <a:t>Umbridge’s</a:t>
            </a:r>
            <a:r>
              <a:rPr lang="en-US" sz="2000" kern="0" dirty="0" smtClean="0">
                <a:latin typeface="Century" panose="02040604050505020304" pitchFamily="18" charset="0"/>
              </a:rPr>
              <a:t> character through her speech. When she asks the class if they “got a copy of the textbook,” no one replies. Instead of moving on, Mrs. </a:t>
            </a:r>
            <a:r>
              <a:rPr lang="en-US" sz="2000" kern="0" dirty="0" err="1" smtClean="0">
                <a:latin typeface="Century" panose="02040604050505020304" pitchFamily="18" charset="0"/>
              </a:rPr>
              <a:t>Umbridge</a:t>
            </a:r>
            <a:r>
              <a:rPr lang="en-US" sz="2000" kern="0" dirty="0" smtClean="0">
                <a:latin typeface="Century" panose="02040604050505020304" pitchFamily="18" charset="0"/>
              </a:rPr>
              <a:t> asks the question again, showing that she is </a:t>
            </a:r>
            <a:r>
              <a:rPr lang="en-US" sz="2000" u="sng" kern="0" dirty="0" smtClean="0">
                <a:latin typeface="Century" panose="02040604050505020304" pitchFamily="18" charset="0"/>
              </a:rPr>
              <a:t>persistent</a:t>
            </a:r>
            <a:r>
              <a:rPr lang="en-US" sz="2000" kern="0" dirty="0" smtClean="0">
                <a:latin typeface="Century" panose="02040604050505020304" pitchFamily="18" charset="0"/>
              </a:rPr>
              <a:t>. She also gives her class very strict instructions, like replying to her questions using her full name, and not talking during her class. This shows that she is a </a:t>
            </a:r>
            <a:r>
              <a:rPr lang="en-US" sz="2000" u="sng" kern="0" dirty="0" smtClean="0">
                <a:latin typeface="Century" panose="02040604050505020304" pitchFamily="18" charset="0"/>
              </a:rPr>
              <a:t>very strict </a:t>
            </a:r>
            <a:r>
              <a:rPr lang="en-US" sz="2000" kern="0" dirty="0" smtClean="0">
                <a:latin typeface="Century" panose="02040604050505020304" pitchFamily="18" charset="0"/>
              </a:rPr>
              <a:t>person who </a:t>
            </a:r>
            <a:r>
              <a:rPr lang="en-US" sz="2000" u="sng" kern="0" dirty="0" smtClean="0">
                <a:latin typeface="Century" panose="02040604050505020304" pitchFamily="18" charset="0"/>
              </a:rPr>
              <a:t>does not care very much about what her students think/want/feel</a:t>
            </a:r>
            <a:r>
              <a:rPr lang="en-US" sz="2000" kern="0" dirty="0" smtClean="0">
                <a:latin typeface="Century" panose="02040604050505020304" pitchFamily="18" charset="0"/>
              </a:rPr>
              <a:t>.</a:t>
            </a:r>
            <a:endParaRPr lang="en-US" kern="0" dirty="0"/>
          </a:p>
        </p:txBody>
      </p:sp>
    </p:spTree>
    <p:extLst>
      <p:ext uri="{BB962C8B-B14F-4D97-AF65-F5344CB8AC3E}">
        <p14:creationId xmlns:p14="http://schemas.microsoft.com/office/powerpoint/2010/main" val="1335715460"/>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381000"/>
            <a:ext cx="9296400" cy="914400"/>
          </a:xfrm>
        </p:spPr>
        <p:txBody>
          <a:bodyPr/>
          <a:lstStyle/>
          <a:p>
            <a:pPr algn="ctr"/>
            <a:r>
              <a:rPr lang="en-US" sz="3600" dirty="0" smtClean="0">
                <a:latin typeface="Century Gothic" panose="020B0502020202020204" pitchFamily="34" charset="0"/>
              </a:rPr>
              <a:t>#4  </a:t>
            </a:r>
            <a:r>
              <a:rPr lang="en-US" sz="3600" dirty="0">
                <a:latin typeface="Century Gothic" panose="020B0502020202020204" pitchFamily="34" charset="0"/>
              </a:rPr>
              <a:t>Character’s </a:t>
            </a:r>
            <a:r>
              <a:rPr lang="en-US" sz="3600" dirty="0" smtClean="0">
                <a:latin typeface="Century Gothic" panose="020B0502020202020204" pitchFamily="34" charset="0"/>
              </a:rPr>
              <a:t>Private Thoughts</a:t>
            </a:r>
            <a:endParaRPr lang="en-US" sz="3200" dirty="0">
              <a:latin typeface="Century Gothic" panose="020B0502020202020204" pitchFamily="34" charset="0"/>
            </a:endParaRPr>
          </a:p>
        </p:txBody>
      </p:sp>
      <p:sp>
        <p:nvSpPr>
          <p:cNvPr id="1027" name="Rectangle 3"/>
          <p:cNvSpPr>
            <a:spLocks noGrp="1" noChangeArrowheads="1"/>
          </p:cNvSpPr>
          <p:nvPr>
            <p:ph type="body" idx="1"/>
          </p:nvPr>
        </p:nvSpPr>
        <p:spPr/>
        <p:txBody>
          <a:bodyPr/>
          <a:lstStyle/>
          <a:p>
            <a:pPr marL="0" indent="0">
              <a:buNone/>
            </a:pPr>
            <a:endParaRPr lang="en-US" dirty="0" smtClean="0">
              <a:latin typeface="Century" panose="02040604050505020304" pitchFamily="18" charset="0"/>
            </a:endParaRPr>
          </a:p>
          <a:p>
            <a:pPr>
              <a:buFont typeface="Times" pitchFamily="32" charset="0"/>
              <a:buChar char="•"/>
            </a:pPr>
            <a:r>
              <a:rPr lang="en-US" sz="2800" dirty="0" smtClean="0">
                <a:latin typeface="Century" panose="02040604050505020304" pitchFamily="18" charset="0"/>
              </a:rPr>
              <a:t>The thoughts that go on inside the character’s head, that are not revealed to anyone but the reader</a:t>
            </a:r>
          </a:p>
          <a:p>
            <a:pPr>
              <a:buFont typeface="Times" pitchFamily="32" charset="0"/>
              <a:buChar char="•"/>
            </a:pPr>
            <a:endParaRPr lang="en-US" sz="2800" dirty="0">
              <a:latin typeface="Century" panose="02040604050505020304" pitchFamily="18" charset="0"/>
            </a:endParaRPr>
          </a:p>
          <a:p>
            <a:pPr>
              <a:buFont typeface="Times" pitchFamily="32" charset="0"/>
              <a:buChar char="•"/>
            </a:pPr>
            <a:r>
              <a:rPr lang="en-US" sz="2800" dirty="0">
                <a:latin typeface="Century" panose="02040604050505020304" pitchFamily="18" charset="0"/>
              </a:rPr>
              <a:t>How the character feels about the people, places, ideas, objects, or </a:t>
            </a:r>
            <a:r>
              <a:rPr lang="en-US" sz="2800" dirty="0" smtClean="0">
                <a:latin typeface="Century" panose="02040604050505020304" pitchFamily="18" charset="0"/>
              </a:rPr>
              <a:t>events, etc.</a:t>
            </a:r>
            <a:endParaRPr lang="en-US" sz="2800" dirty="0">
              <a:latin typeface="Century" panose="020406040505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905000"/>
            <a:ext cx="7268424" cy="5791200"/>
          </a:xfrm>
        </p:spPr>
        <p:txBody>
          <a:bodyPr/>
          <a:lstStyle/>
          <a:p>
            <a:pPr>
              <a:lnSpc>
                <a:spcPct val="150000"/>
              </a:lnSpc>
              <a:buNone/>
            </a:pPr>
            <a:r>
              <a:rPr lang="en-US" dirty="0" smtClean="0"/>
              <a:t>		</a:t>
            </a:r>
            <a:r>
              <a:rPr lang="en-CA" sz="2000" dirty="0" smtClean="0">
                <a:latin typeface="Century" panose="02040604050505020304" pitchFamily="18" charset="0"/>
              </a:rPr>
              <a:t>A </a:t>
            </a:r>
            <a:r>
              <a:rPr lang="en-CA" sz="2000" dirty="0">
                <a:latin typeface="Century" panose="02040604050505020304" pitchFamily="18" charset="0"/>
              </a:rPr>
              <a:t>wizard? Him? How could he possibly be? He’d spent his life being clouted by Dudley, and bullied by Aunt Petunia and Uncle Vernon; if he was really a wizard, why hadn’t they been turned into warty toads every time they’d tried to lock him in his cupboard? If he’d once defeated the greatest sorcerer in the world, how come Dudley had always been able to kick him around like a football?</a:t>
            </a:r>
            <a:endParaRPr lang="en-US" sz="2000" dirty="0">
              <a:latin typeface="Century" panose="02040604050505020304" pitchFamily="18" charset="0"/>
            </a:endParaRPr>
          </a:p>
        </p:txBody>
      </p:sp>
      <p:sp>
        <p:nvSpPr>
          <p:cNvPr id="4" name="Rectangle 1026"/>
          <p:cNvSpPr>
            <a:spLocks noGrp="1" noChangeArrowheads="1"/>
          </p:cNvSpPr>
          <p:nvPr>
            <p:ph type="title"/>
          </p:nvPr>
        </p:nvSpPr>
        <p:spPr>
          <a:xfrm>
            <a:off x="1066800" y="304800"/>
            <a:ext cx="7543800" cy="914400"/>
          </a:xfrm>
        </p:spPr>
        <p:txBody>
          <a:bodyPr/>
          <a:lstStyle/>
          <a:p>
            <a:pPr algn="ctr"/>
            <a:r>
              <a:rPr lang="en-US" dirty="0" smtClean="0">
                <a:latin typeface="Century Gothic" panose="020B0502020202020204" pitchFamily="34" charset="0"/>
              </a:rPr>
              <a:t>#4  Example</a:t>
            </a:r>
            <a:endParaRPr lang="en-US" sz="4000" dirty="0">
              <a:latin typeface="Century Gothic" panose="020B0502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2176" y="1752600"/>
            <a:ext cx="7772400" cy="5791200"/>
          </a:xfrm>
        </p:spPr>
        <p:txBody>
          <a:bodyPr/>
          <a:lstStyle/>
          <a:p>
            <a:pPr>
              <a:lnSpc>
                <a:spcPct val="150000"/>
              </a:lnSpc>
              <a:buNone/>
            </a:pPr>
            <a:r>
              <a:rPr lang="en-US" dirty="0" smtClean="0"/>
              <a:t>	</a:t>
            </a:r>
            <a:r>
              <a:rPr lang="en-US" sz="2000" dirty="0" smtClean="0">
                <a:latin typeface="Century" panose="02040604050505020304" pitchFamily="18" charset="0"/>
              </a:rPr>
              <a:t>This passage reveals Harry’s character through his private thoughts. After meeting with Hagrid, who told him that he was a wizard, Harry is very hesitant to believe him due to the cruel way he was treated by the </a:t>
            </a:r>
            <a:r>
              <a:rPr lang="en-US" sz="2000" dirty="0" err="1" smtClean="0">
                <a:latin typeface="Century" panose="02040604050505020304" pitchFamily="18" charset="0"/>
              </a:rPr>
              <a:t>Dursley’s</a:t>
            </a:r>
            <a:r>
              <a:rPr lang="en-US" sz="2000" dirty="0" smtClean="0">
                <a:latin typeface="Century" panose="02040604050505020304" pitchFamily="18" charset="0"/>
              </a:rPr>
              <a:t> and his inability to do anything about it. These thoughts show that Harry is a </a:t>
            </a:r>
            <a:r>
              <a:rPr lang="en-US" sz="2000" u="sng" dirty="0" smtClean="0">
                <a:latin typeface="Century" panose="02040604050505020304" pitchFamily="18" charset="0"/>
              </a:rPr>
              <a:t>critical thinker who will not believe anything he is told</a:t>
            </a:r>
            <a:r>
              <a:rPr lang="en-US" sz="2000" dirty="0" smtClean="0">
                <a:latin typeface="Century" panose="02040604050505020304" pitchFamily="18" charset="0"/>
              </a:rPr>
              <a:t>. It also shows that he </a:t>
            </a:r>
            <a:r>
              <a:rPr lang="en-US" sz="2000" u="sng" dirty="0" smtClean="0">
                <a:latin typeface="Century" panose="02040604050505020304" pitchFamily="18" charset="0"/>
              </a:rPr>
              <a:t>does not have terribly high self esteem</a:t>
            </a:r>
            <a:r>
              <a:rPr lang="en-US" sz="2000" dirty="0" smtClean="0">
                <a:latin typeface="Century" panose="02040604050505020304" pitchFamily="18" charset="0"/>
              </a:rPr>
              <a:t>, since he is unable to believe that such a great thing could happen to him.</a:t>
            </a:r>
            <a:endParaRPr lang="en-US" sz="2000" dirty="0">
              <a:latin typeface="Century" panose="02040604050505020304" pitchFamily="18" charset="0"/>
            </a:endParaRPr>
          </a:p>
        </p:txBody>
      </p:sp>
      <p:sp>
        <p:nvSpPr>
          <p:cNvPr id="4" name="Rectangle 1026"/>
          <p:cNvSpPr>
            <a:spLocks noGrp="1" noChangeArrowheads="1"/>
          </p:cNvSpPr>
          <p:nvPr>
            <p:ph type="title"/>
          </p:nvPr>
        </p:nvSpPr>
        <p:spPr>
          <a:xfrm>
            <a:off x="1066800" y="304800"/>
            <a:ext cx="7543800" cy="914400"/>
          </a:xfrm>
        </p:spPr>
        <p:txBody>
          <a:bodyPr/>
          <a:lstStyle/>
          <a:p>
            <a:pPr algn="ctr"/>
            <a:r>
              <a:rPr lang="en-US" dirty="0" smtClean="0">
                <a:latin typeface="Century Gothic" panose="020B0502020202020204" pitchFamily="34" charset="0"/>
              </a:rPr>
              <a:t>#4  Explanation</a:t>
            </a:r>
            <a:endParaRPr lang="en-US" sz="4000" dirty="0">
              <a:latin typeface="Century Gothic" panose="020B0502020202020204" pitchFamily="34" charset="0"/>
            </a:endParaRPr>
          </a:p>
        </p:txBody>
      </p:sp>
    </p:spTree>
    <p:extLst>
      <p:ext uri="{BB962C8B-B14F-4D97-AF65-F5344CB8AC3E}">
        <p14:creationId xmlns:p14="http://schemas.microsoft.com/office/powerpoint/2010/main" val="207319123"/>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524000"/>
          </a:xfrm>
        </p:spPr>
        <p:txBody>
          <a:bodyPr/>
          <a:lstStyle/>
          <a:p>
            <a:pPr algn="ctr"/>
            <a:r>
              <a:rPr lang="en-US" sz="4000" dirty="0">
                <a:latin typeface="Century Gothic" panose="020B0502020202020204" pitchFamily="34" charset="0"/>
              </a:rPr>
              <a:t>#5  </a:t>
            </a:r>
            <a:r>
              <a:rPr lang="en-US" sz="4000" dirty="0" smtClean="0">
                <a:latin typeface="Century Gothic" panose="020B0502020202020204" pitchFamily="34" charset="0"/>
              </a:rPr>
              <a:t>Reactions of Other Characters</a:t>
            </a:r>
            <a:endParaRPr lang="en-US" sz="3600" dirty="0">
              <a:latin typeface="Century Gothic" panose="020B0502020202020204" pitchFamily="34" charset="0"/>
            </a:endParaRPr>
          </a:p>
        </p:txBody>
      </p:sp>
      <p:sp>
        <p:nvSpPr>
          <p:cNvPr id="10243" name="Rectangle 3"/>
          <p:cNvSpPr>
            <a:spLocks noGrp="1" noChangeArrowheads="1"/>
          </p:cNvSpPr>
          <p:nvPr>
            <p:ph type="body" idx="1"/>
          </p:nvPr>
        </p:nvSpPr>
        <p:spPr>
          <a:xfrm>
            <a:off x="1676400" y="2133600"/>
            <a:ext cx="7239000" cy="4114800"/>
          </a:xfrm>
        </p:spPr>
        <p:txBody>
          <a:bodyPr/>
          <a:lstStyle/>
          <a:p>
            <a:pPr>
              <a:buFont typeface="Times" pitchFamily="32" charset="0"/>
              <a:buChar char="•"/>
            </a:pPr>
            <a:r>
              <a:rPr lang="en-US" dirty="0">
                <a:latin typeface="Century" panose="02040604050505020304" pitchFamily="18" charset="0"/>
              </a:rPr>
              <a:t>How </a:t>
            </a:r>
            <a:r>
              <a:rPr lang="en-US" dirty="0" smtClean="0">
                <a:latin typeface="Century" panose="02040604050505020304" pitchFamily="18" charset="0"/>
              </a:rPr>
              <a:t>the character is treated or spoken about by the other characters within the text</a:t>
            </a:r>
          </a:p>
          <a:p>
            <a:pPr>
              <a:buFont typeface="Times" pitchFamily="32" charset="0"/>
              <a:buChar char="•"/>
            </a:pPr>
            <a:endParaRPr lang="en-US" dirty="0" smtClean="0">
              <a:latin typeface="Century" panose="02040604050505020304" pitchFamily="18" charset="0"/>
            </a:endParaRPr>
          </a:p>
          <a:p>
            <a:pPr>
              <a:buFont typeface="Times" pitchFamily="32" charset="0"/>
              <a:buChar char="•"/>
            </a:pPr>
            <a:r>
              <a:rPr lang="en-US" dirty="0" smtClean="0">
                <a:latin typeface="Century" panose="02040604050505020304" pitchFamily="18" charset="0"/>
              </a:rPr>
              <a:t>This may include both interactions involving the character, or interactions happening behind his/her back</a:t>
            </a:r>
            <a:endParaRPr lang="en-US" sz="1800" dirty="0">
              <a:latin typeface="Century" panose="020406040505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2057400"/>
            <a:ext cx="7239000" cy="4343400"/>
          </a:xfrm>
        </p:spPr>
        <p:txBody>
          <a:bodyPr/>
          <a:lstStyle/>
          <a:p>
            <a:pPr>
              <a:buNone/>
            </a:pPr>
            <a:endParaRPr lang="en-US" sz="2800" dirty="0">
              <a:latin typeface="Century" panose="02040604050505020304" pitchFamily="18" charset="0"/>
            </a:endParaRPr>
          </a:p>
          <a:p>
            <a:pPr>
              <a:buNone/>
            </a:pPr>
            <a:r>
              <a:rPr lang="en-US" sz="2800" dirty="0" smtClean="0">
                <a:latin typeface="Century" panose="02040604050505020304" pitchFamily="18" charset="0"/>
              </a:rPr>
              <a:t>		As </a:t>
            </a:r>
            <a:r>
              <a:rPr lang="en-US" sz="2800" dirty="0">
                <a:latin typeface="Century" panose="02040604050505020304" pitchFamily="18" charset="0"/>
              </a:rPr>
              <a:t>Professor </a:t>
            </a:r>
            <a:r>
              <a:rPr lang="en-US" sz="2800" dirty="0" err="1">
                <a:latin typeface="Century" panose="02040604050505020304" pitchFamily="18" charset="0"/>
              </a:rPr>
              <a:t>Umbridge</a:t>
            </a:r>
            <a:r>
              <a:rPr lang="en-US" sz="2800" dirty="0">
                <a:latin typeface="Century" panose="02040604050505020304" pitchFamily="18" charset="0"/>
              </a:rPr>
              <a:t> entered the room, the students rolled their eyes and muttered unhappily under their breath. “Good Afternoon Professor </a:t>
            </a:r>
            <a:r>
              <a:rPr lang="en-US" sz="2800" dirty="0" err="1">
                <a:latin typeface="Century" panose="02040604050505020304" pitchFamily="18" charset="0"/>
              </a:rPr>
              <a:t>Umbridge</a:t>
            </a:r>
            <a:r>
              <a:rPr lang="en-US" sz="2800" dirty="0">
                <a:latin typeface="Century" panose="02040604050505020304" pitchFamily="18" charset="0"/>
              </a:rPr>
              <a:t>,” they exhaled miserably.</a:t>
            </a:r>
          </a:p>
          <a:p>
            <a:pPr>
              <a:buNone/>
            </a:pPr>
            <a:endParaRPr lang="en-US" sz="2800" dirty="0">
              <a:latin typeface="Century" panose="02040604050505020304" pitchFamily="18" charset="0"/>
            </a:endParaRPr>
          </a:p>
        </p:txBody>
      </p:sp>
      <p:sp>
        <p:nvSpPr>
          <p:cNvPr id="4" name="Rectangle 2"/>
          <p:cNvSpPr>
            <a:spLocks noGrp="1" noChangeArrowheads="1"/>
          </p:cNvSpPr>
          <p:nvPr>
            <p:ph type="title"/>
          </p:nvPr>
        </p:nvSpPr>
        <p:spPr>
          <a:xfrm>
            <a:off x="0" y="0"/>
            <a:ext cx="9144000" cy="1524000"/>
          </a:xfrm>
        </p:spPr>
        <p:txBody>
          <a:bodyPr/>
          <a:lstStyle/>
          <a:p>
            <a:pPr algn="ctr"/>
            <a:r>
              <a:rPr lang="en-US" sz="4000" dirty="0">
                <a:latin typeface="Century Gothic" panose="020B0502020202020204" pitchFamily="34" charset="0"/>
              </a:rPr>
              <a:t>#5  </a:t>
            </a:r>
            <a:r>
              <a:rPr lang="en-US" sz="4000" dirty="0" smtClean="0">
                <a:latin typeface="Century Gothic" panose="020B0502020202020204" pitchFamily="34" charset="0"/>
              </a:rPr>
              <a:t>Example</a:t>
            </a:r>
            <a:endParaRPr lang="en-US" sz="3600" dirty="0">
              <a:latin typeface="Century Gothic" panose="020B0502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7239000" cy="4343400"/>
          </a:xfrm>
        </p:spPr>
        <p:txBody>
          <a:bodyPr/>
          <a:lstStyle/>
          <a:p>
            <a:pPr>
              <a:buNone/>
            </a:pPr>
            <a:r>
              <a:rPr lang="en-US" sz="2800" dirty="0" smtClean="0">
                <a:latin typeface="Century" panose="02040604050505020304" pitchFamily="18" charset="0"/>
              </a:rPr>
              <a:t>		“This passage reveal professor </a:t>
            </a:r>
            <a:r>
              <a:rPr lang="en-US" sz="2800" dirty="0" err="1" smtClean="0">
                <a:latin typeface="Century" panose="02040604050505020304" pitchFamily="18" charset="0"/>
              </a:rPr>
              <a:t>Umbridge’s</a:t>
            </a:r>
            <a:r>
              <a:rPr lang="en-US" sz="2800" dirty="0" smtClean="0">
                <a:latin typeface="Century" panose="02040604050505020304" pitchFamily="18" charset="0"/>
              </a:rPr>
              <a:t> character through the way her students react to her. The fact that her students “[mutter] unhappily” and “[exhale] miserably” when she enters the room suggests that her students do not like her. That her whole class reacts this way towards her shows that she is a </a:t>
            </a:r>
            <a:r>
              <a:rPr lang="en-US" sz="2800" u="sng" dirty="0" smtClean="0">
                <a:latin typeface="Century" panose="02040604050505020304" pitchFamily="18" charset="0"/>
              </a:rPr>
              <a:t>very dislikeable person</a:t>
            </a:r>
            <a:r>
              <a:rPr lang="en-US" sz="2800" dirty="0" smtClean="0">
                <a:latin typeface="Century" panose="02040604050505020304" pitchFamily="18" charset="0"/>
              </a:rPr>
              <a:t>. The fact that, even though they dislike her, they still answer, shows that she is </a:t>
            </a:r>
            <a:r>
              <a:rPr lang="en-US" sz="2800" u="sng" dirty="0" smtClean="0">
                <a:latin typeface="Century" panose="02040604050505020304" pitchFamily="18" charset="0"/>
              </a:rPr>
              <a:t>scary</a:t>
            </a:r>
            <a:r>
              <a:rPr lang="en-US" sz="2800" dirty="0" smtClean="0">
                <a:latin typeface="Century" panose="02040604050505020304" pitchFamily="18" charset="0"/>
              </a:rPr>
              <a:t> (the students don’t want to upset her).</a:t>
            </a:r>
            <a:endParaRPr lang="en-US" sz="2800" dirty="0">
              <a:latin typeface="Century" panose="02040604050505020304" pitchFamily="18" charset="0"/>
            </a:endParaRPr>
          </a:p>
          <a:p>
            <a:pPr>
              <a:buNone/>
            </a:pPr>
            <a:endParaRPr lang="en-US" sz="2800" dirty="0">
              <a:latin typeface="Century" panose="02040604050505020304" pitchFamily="18" charset="0"/>
            </a:endParaRPr>
          </a:p>
        </p:txBody>
      </p:sp>
      <p:sp>
        <p:nvSpPr>
          <p:cNvPr id="4" name="Rectangle 2"/>
          <p:cNvSpPr>
            <a:spLocks noGrp="1" noChangeArrowheads="1"/>
          </p:cNvSpPr>
          <p:nvPr>
            <p:ph type="title"/>
          </p:nvPr>
        </p:nvSpPr>
        <p:spPr>
          <a:xfrm>
            <a:off x="0" y="0"/>
            <a:ext cx="9144000" cy="1524000"/>
          </a:xfrm>
        </p:spPr>
        <p:txBody>
          <a:bodyPr/>
          <a:lstStyle/>
          <a:p>
            <a:pPr algn="ctr"/>
            <a:r>
              <a:rPr lang="en-US" sz="4000" dirty="0">
                <a:latin typeface="Century Gothic" panose="020B0502020202020204" pitchFamily="34" charset="0"/>
              </a:rPr>
              <a:t>#5  </a:t>
            </a:r>
            <a:r>
              <a:rPr lang="en-US" sz="4000" dirty="0" smtClean="0">
                <a:latin typeface="Century Gothic" panose="020B0502020202020204" pitchFamily="34" charset="0"/>
              </a:rPr>
              <a:t>Explanation</a:t>
            </a:r>
            <a:endParaRPr lang="en-US" sz="3600" dirty="0">
              <a:latin typeface="Century Gothic" panose="020B0502020202020204" pitchFamily="34" charset="0"/>
            </a:endParaRPr>
          </a:p>
        </p:txBody>
      </p:sp>
    </p:spTree>
    <p:extLst>
      <p:ext uri="{BB962C8B-B14F-4D97-AF65-F5344CB8AC3E}">
        <p14:creationId xmlns:p14="http://schemas.microsoft.com/office/powerpoint/2010/main" val="1170526546"/>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95600" y="2286000"/>
            <a:ext cx="5867400" cy="3657600"/>
          </a:xfrm>
        </p:spPr>
        <p:txBody>
          <a:bodyPr/>
          <a:lstStyle/>
          <a:p>
            <a:pPr algn="l"/>
            <a:r>
              <a:rPr lang="en-US" sz="2800" i="0" dirty="0" smtClean="0">
                <a:latin typeface="Century Gothic" panose="020B0502020202020204" pitchFamily="34" charset="0"/>
              </a:rPr>
              <a:t>1) Character’s Appearance</a:t>
            </a:r>
            <a:br>
              <a:rPr lang="en-US" sz="2800" i="0" dirty="0" smtClean="0">
                <a:latin typeface="Century Gothic" panose="020B0502020202020204" pitchFamily="34" charset="0"/>
              </a:rPr>
            </a:br>
            <a:r>
              <a:rPr lang="en-US" sz="2800" i="0" dirty="0">
                <a:latin typeface="Century Gothic" panose="020B0502020202020204" pitchFamily="34" charset="0"/>
              </a:rPr>
              <a:t/>
            </a:r>
            <a:br>
              <a:rPr lang="en-US" sz="2800" i="0" dirty="0">
                <a:latin typeface="Century Gothic" panose="020B0502020202020204" pitchFamily="34" charset="0"/>
              </a:rPr>
            </a:br>
            <a:r>
              <a:rPr lang="en-US" sz="2800" i="0" dirty="0" smtClean="0">
                <a:latin typeface="Century Gothic" panose="020B0502020202020204" pitchFamily="34" charset="0"/>
              </a:rPr>
              <a:t>2) Character’s Actions</a:t>
            </a:r>
            <a:br>
              <a:rPr lang="en-US" sz="2800" i="0" dirty="0" smtClean="0">
                <a:latin typeface="Century Gothic" panose="020B0502020202020204" pitchFamily="34" charset="0"/>
              </a:rPr>
            </a:br>
            <a:r>
              <a:rPr lang="en-US" sz="2800" i="0" dirty="0" smtClean="0">
                <a:latin typeface="Century Gothic" panose="020B0502020202020204" pitchFamily="34" charset="0"/>
              </a:rPr>
              <a:t/>
            </a:r>
            <a:br>
              <a:rPr lang="en-US" sz="2800" i="0" dirty="0" smtClean="0">
                <a:latin typeface="Century Gothic" panose="020B0502020202020204" pitchFamily="34" charset="0"/>
              </a:rPr>
            </a:br>
            <a:r>
              <a:rPr lang="en-US" sz="2800" i="0" dirty="0" smtClean="0">
                <a:latin typeface="Century Gothic" panose="020B0502020202020204" pitchFamily="34" charset="0"/>
              </a:rPr>
              <a:t>3) Character’s Speech</a:t>
            </a:r>
            <a:br>
              <a:rPr lang="en-US" sz="2800" i="0" dirty="0" smtClean="0">
                <a:latin typeface="Century Gothic" panose="020B0502020202020204" pitchFamily="34" charset="0"/>
              </a:rPr>
            </a:br>
            <a:r>
              <a:rPr lang="en-US" sz="2800" i="0" dirty="0" smtClean="0">
                <a:latin typeface="Century Gothic" panose="020B0502020202020204" pitchFamily="34" charset="0"/>
              </a:rPr>
              <a:t/>
            </a:r>
            <a:br>
              <a:rPr lang="en-US" sz="2800" i="0" dirty="0" smtClean="0">
                <a:latin typeface="Century Gothic" panose="020B0502020202020204" pitchFamily="34" charset="0"/>
              </a:rPr>
            </a:br>
            <a:r>
              <a:rPr lang="en-US" sz="2800" i="0" dirty="0" smtClean="0">
                <a:latin typeface="Century Gothic" panose="020B0502020202020204" pitchFamily="34" charset="0"/>
              </a:rPr>
              <a:t>4) Character’s Private Thoughts</a:t>
            </a:r>
            <a:br>
              <a:rPr lang="en-US" sz="2800" i="0" dirty="0" smtClean="0">
                <a:latin typeface="Century Gothic" panose="020B0502020202020204" pitchFamily="34" charset="0"/>
              </a:rPr>
            </a:br>
            <a:r>
              <a:rPr lang="en-US" sz="2800" i="0" dirty="0" smtClean="0">
                <a:latin typeface="Century Gothic" panose="020B0502020202020204" pitchFamily="34" charset="0"/>
              </a:rPr>
              <a:t/>
            </a:r>
            <a:br>
              <a:rPr lang="en-US" sz="2800" i="0" dirty="0" smtClean="0">
                <a:latin typeface="Century Gothic" panose="020B0502020202020204" pitchFamily="34" charset="0"/>
              </a:rPr>
            </a:br>
            <a:r>
              <a:rPr lang="en-US" sz="2800" i="0" dirty="0" smtClean="0">
                <a:latin typeface="Century Gothic" panose="020B0502020202020204" pitchFamily="34" charset="0"/>
              </a:rPr>
              <a:t>5) Reactions of Other Characters</a:t>
            </a:r>
            <a:br>
              <a:rPr lang="en-US" sz="2800" i="0" dirty="0" smtClean="0">
                <a:latin typeface="Century Gothic" panose="020B0502020202020204" pitchFamily="34" charset="0"/>
              </a:rPr>
            </a:br>
            <a:r>
              <a:rPr lang="en-US" sz="2800" i="0" dirty="0" smtClean="0">
                <a:latin typeface="Century Gothic" panose="020B0502020202020204" pitchFamily="34" charset="0"/>
              </a:rPr>
              <a:t/>
            </a:r>
            <a:br>
              <a:rPr lang="en-US" sz="2800" i="0" dirty="0" smtClean="0">
                <a:latin typeface="Century Gothic" panose="020B0502020202020204" pitchFamily="34" charset="0"/>
              </a:rPr>
            </a:br>
            <a:endParaRPr lang="en-US" sz="2800" i="0" dirty="0">
              <a:latin typeface="Century Gothic" panose="020B0502020202020204" pitchFamily="34" charset="0"/>
            </a:endParaRPr>
          </a:p>
        </p:txBody>
      </p:sp>
    </p:spTree>
    <p:extLst>
      <p:ext uri="{BB962C8B-B14F-4D97-AF65-F5344CB8AC3E}">
        <p14:creationId xmlns:p14="http://schemas.microsoft.com/office/powerpoint/2010/main" val="3492451232"/>
      </p:ext>
    </p:extLst>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28600"/>
            <a:ext cx="9144000" cy="914400"/>
          </a:xfrm>
        </p:spPr>
        <p:txBody>
          <a:bodyPr/>
          <a:lstStyle/>
          <a:p>
            <a:r>
              <a:rPr lang="en-US" sz="4800" dirty="0">
                <a:latin typeface="Century Gothic" panose="020B0502020202020204" pitchFamily="34" charset="0"/>
              </a:rPr>
              <a:t>#1  </a:t>
            </a:r>
            <a:r>
              <a:rPr lang="en-US" sz="4800" dirty="0" smtClean="0">
                <a:latin typeface="Century Gothic" panose="020B0502020202020204" pitchFamily="34" charset="0"/>
              </a:rPr>
              <a:t>Character’s Appearance</a:t>
            </a:r>
            <a:endParaRPr lang="en-US" dirty="0">
              <a:latin typeface="Century Gothic" panose="020B0502020202020204" pitchFamily="34" charset="0"/>
            </a:endParaRPr>
          </a:p>
        </p:txBody>
      </p:sp>
      <p:sp>
        <p:nvSpPr>
          <p:cNvPr id="7171" name="Rectangle 3"/>
          <p:cNvSpPr>
            <a:spLocks noGrp="1" noChangeArrowheads="1"/>
          </p:cNvSpPr>
          <p:nvPr>
            <p:ph type="body" idx="1"/>
          </p:nvPr>
        </p:nvSpPr>
        <p:spPr>
          <a:xfrm>
            <a:off x="1600200" y="1905000"/>
            <a:ext cx="7543800" cy="4191000"/>
          </a:xfrm>
        </p:spPr>
        <p:txBody>
          <a:bodyPr/>
          <a:lstStyle/>
          <a:p>
            <a:pPr marL="0" indent="0">
              <a:buNone/>
            </a:pPr>
            <a:endParaRPr lang="en-US" sz="3600" dirty="0" smtClean="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Text reveals </a:t>
            </a:r>
            <a:r>
              <a:rPr lang="en-US" sz="3600" dirty="0" smtClean="0">
                <a:latin typeface="Century" panose="02040604050505020304" pitchFamily="18" charset="0"/>
              </a:rPr>
              <a:t>traits about the character’s appearance</a:t>
            </a:r>
          </a:p>
          <a:p>
            <a:pPr>
              <a:buFont typeface="Times" pitchFamily="32" charset="0"/>
              <a:buChar char="•"/>
            </a:pPr>
            <a:endParaRPr lang="en-US" sz="3600" dirty="0" smtClean="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This might include size, hair-</a:t>
            </a:r>
            <a:r>
              <a:rPr lang="en-US" sz="3600" dirty="0" err="1" smtClean="0">
                <a:latin typeface="Century" panose="02040604050505020304" pitchFamily="18" charset="0"/>
              </a:rPr>
              <a:t>colour</a:t>
            </a:r>
            <a:r>
              <a:rPr lang="en-US" sz="3600" dirty="0" smtClean="0">
                <a:latin typeface="Century" panose="02040604050505020304" pitchFamily="18" charset="0"/>
              </a:rPr>
              <a:t>, eye-</a:t>
            </a:r>
            <a:r>
              <a:rPr lang="en-US" sz="3600" dirty="0" err="1" smtClean="0">
                <a:latin typeface="Century" panose="02040604050505020304" pitchFamily="18" charset="0"/>
              </a:rPr>
              <a:t>colour</a:t>
            </a:r>
            <a:r>
              <a:rPr lang="en-US" sz="3600" dirty="0" smtClean="0">
                <a:latin typeface="Century" panose="02040604050505020304" pitchFamily="18" charset="0"/>
              </a:rPr>
              <a:t>, defining </a:t>
            </a:r>
            <a:r>
              <a:rPr lang="en-US" sz="3600" dirty="0" smtClean="0">
                <a:latin typeface="Century" panose="02040604050505020304" pitchFamily="18" charset="0"/>
              </a:rPr>
              <a:t>features, attractiveness</a:t>
            </a:r>
            <a:r>
              <a:rPr lang="en-US" sz="3600" dirty="0" smtClean="0">
                <a:latin typeface="Century" panose="02040604050505020304" pitchFamily="18" charset="0"/>
              </a:rPr>
              <a:t>, etc.</a:t>
            </a:r>
            <a:endParaRPr lang="en-US" sz="3600" dirty="0">
              <a:latin typeface="Century" panose="020406040505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00200"/>
            <a:ext cx="8077200" cy="3657600"/>
          </a:xfrm>
        </p:spPr>
        <p:txBody>
          <a:bodyPr/>
          <a:lstStyle/>
          <a:p>
            <a:pPr>
              <a:lnSpc>
                <a:spcPct val="150000"/>
              </a:lnSpc>
              <a:buNone/>
            </a:pPr>
            <a:r>
              <a:rPr lang="en-US" sz="2400" dirty="0" smtClean="0">
                <a:latin typeface="Century" panose="02040604050505020304" pitchFamily="18" charset="0"/>
              </a:rPr>
              <a:t>		The witch to the right of Fudge leaned forward so that Harry saw her for the first time.</a:t>
            </a:r>
          </a:p>
          <a:p>
            <a:pPr>
              <a:lnSpc>
                <a:spcPct val="150000"/>
              </a:lnSpc>
              <a:buNone/>
            </a:pPr>
            <a:r>
              <a:rPr lang="en-US" sz="2400" dirty="0" smtClean="0">
                <a:latin typeface="Century" panose="02040604050505020304" pitchFamily="18" charset="0"/>
              </a:rPr>
              <a:t>		She looked just like a large, pale toad. She was rather squat with a broad, flabby face, as little neck as Uncle Vernon, and a very wide, slack mouth. Her eyes were large, round, and slightly bulging. Even the little black velvet bow perched on top of her short curly hair put him in mind of a large fly she was about to catch on a long sticky tongue.</a:t>
            </a:r>
            <a:endParaRPr lang="en-US" sz="2400" dirty="0">
              <a:latin typeface="Century" panose="02040604050505020304" pitchFamily="18" charset="0"/>
            </a:endParaRPr>
          </a:p>
        </p:txBody>
      </p:sp>
      <p:sp>
        <p:nvSpPr>
          <p:cNvPr id="4" name="Rectangle 2"/>
          <p:cNvSpPr>
            <a:spLocks noGrp="1" noChangeArrowheads="1"/>
          </p:cNvSpPr>
          <p:nvPr>
            <p:ph type="title"/>
          </p:nvPr>
        </p:nvSpPr>
        <p:spPr>
          <a:xfrm>
            <a:off x="0" y="228600"/>
            <a:ext cx="9144000" cy="914400"/>
          </a:xfrm>
        </p:spPr>
        <p:txBody>
          <a:bodyPr/>
          <a:lstStyle/>
          <a:p>
            <a:pPr algn="ctr"/>
            <a:r>
              <a:rPr lang="en-US" sz="4800" dirty="0">
                <a:latin typeface="Century Gothic" panose="020B0502020202020204" pitchFamily="34" charset="0"/>
              </a:rPr>
              <a:t>#1  </a:t>
            </a:r>
            <a:r>
              <a:rPr lang="en-US" sz="4800" dirty="0" smtClean="0">
                <a:latin typeface="Century Gothic" panose="020B0502020202020204" pitchFamily="34" charset="0"/>
              </a:rPr>
              <a:t>Example</a:t>
            </a:r>
            <a:endParaRPr lang="en-US" dirty="0">
              <a:latin typeface="Century Gothic" panose="020B0502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981200"/>
            <a:ext cx="7467600" cy="2971800"/>
          </a:xfrm>
        </p:spPr>
        <p:txBody>
          <a:bodyPr/>
          <a:lstStyle/>
          <a:p>
            <a:pPr>
              <a:lnSpc>
                <a:spcPct val="150000"/>
              </a:lnSpc>
              <a:buNone/>
            </a:pPr>
            <a:r>
              <a:rPr lang="en-US" sz="2400" dirty="0" smtClean="0">
                <a:latin typeface="Century" panose="02040604050505020304" pitchFamily="18" charset="0"/>
              </a:rPr>
              <a:t>	This passage reveals Professor </a:t>
            </a:r>
            <a:r>
              <a:rPr lang="en-US" sz="2400" dirty="0" err="1" smtClean="0">
                <a:latin typeface="Century" panose="02040604050505020304" pitchFamily="18" charset="0"/>
              </a:rPr>
              <a:t>Umbridge’s</a:t>
            </a:r>
            <a:r>
              <a:rPr lang="en-US" sz="2400" dirty="0" smtClean="0">
                <a:latin typeface="Century" panose="02040604050505020304" pitchFamily="18" charset="0"/>
              </a:rPr>
              <a:t> appearance. It describes her as being </a:t>
            </a:r>
            <a:r>
              <a:rPr lang="en-US" sz="2400" u="sng" dirty="0" smtClean="0">
                <a:latin typeface="Century" panose="02040604050505020304" pitchFamily="18" charset="0"/>
              </a:rPr>
              <a:t>short and pudgy</a:t>
            </a:r>
            <a:r>
              <a:rPr lang="en-US" sz="2400" dirty="0" smtClean="0">
                <a:latin typeface="Century" panose="02040604050505020304" pitchFamily="18" charset="0"/>
              </a:rPr>
              <a:t>, with </a:t>
            </a:r>
            <a:r>
              <a:rPr lang="en-US" sz="2400" u="sng" dirty="0" smtClean="0">
                <a:latin typeface="Century" panose="02040604050505020304" pitchFamily="18" charset="0"/>
              </a:rPr>
              <a:t>bulging eyes </a:t>
            </a:r>
            <a:r>
              <a:rPr lang="en-US" sz="2400" dirty="0" smtClean="0">
                <a:latin typeface="Century" panose="02040604050505020304" pitchFamily="18" charset="0"/>
              </a:rPr>
              <a:t>and a very </a:t>
            </a:r>
            <a:r>
              <a:rPr lang="en-US" sz="2400" u="sng" dirty="0" smtClean="0">
                <a:latin typeface="Century" panose="02040604050505020304" pitchFamily="18" charset="0"/>
              </a:rPr>
              <a:t>feminine appearance</a:t>
            </a:r>
            <a:r>
              <a:rPr lang="en-US" sz="2400" dirty="0" smtClean="0">
                <a:latin typeface="Century" panose="02040604050505020304" pitchFamily="18" charset="0"/>
              </a:rPr>
              <a:t> (she wears a bow in her hair). Even though she puts some effort into her appearance, we can conclude that Professor </a:t>
            </a:r>
            <a:r>
              <a:rPr lang="en-US" sz="2400" dirty="0" err="1" smtClean="0">
                <a:latin typeface="Century" panose="02040604050505020304" pitchFamily="18" charset="0"/>
              </a:rPr>
              <a:t>Umbridge</a:t>
            </a:r>
            <a:r>
              <a:rPr lang="en-US" sz="2400" dirty="0" smtClean="0">
                <a:latin typeface="Century" panose="02040604050505020304" pitchFamily="18" charset="0"/>
              </a:rPr>
              <a:t> is </a:t>
            </a:r>
            <a:r>
              <a:rPr lang="en-US" sz="2400" u="sng" dirty="0" smtClean="0">
                <a:latin typeface="Century" panose="02040604050505020304" pitchFamily="18" charset="0"/>
              </a:rPr>
              <a:t>not a classically “good-looking” person</a:t>
            </a:r>
            <a:r>
              <a:rPr lang="en-US" sz="2400" dirty="0" smtClean="0">
                <a:latin typeface="Century" panose="02040604050505020304" pitchFamily="18" charset="0"/>
              </a:rPr>
              <a:t>.</a:t>
            </a:r>
            <a:endParaRPr lang="en-US" sz="2400" dirty="0">
              <a:latin typeface="Century" panose="02040604050505020304" pitchFamily="18" charset="0"/>
            </a:endParaRPr>
          </a:p>
        </p:txBody>
      </p:sp>
      <p:sp>
        <p:nvSpPr>
          <p:cNvPr id="4" name="Rectangle 2"/>
          <p:cNvSpPr>
            <a:spLocks noGrp="1" noChangeArrowheads="1"/>
          </p:cNvSpPr>
          <p:nvPr>
            <p:ph type="title"/>
          </p:nvPr>
        </p:nvSpPr>
        <p:spPr>
          <a:xfrm>
            <a:off x="0" y="228600"/>
            <a:ext cx="9144000" cy="914400"/>
          </a:xfrm>
        </p:spPr>
        <p:txBody>
          <a:bodyPr/>
          <a:lstStyle/>
          <a:p>
            <a:pPr algn="ctr"/>
            <a:r>
              <a:rPr lang="en-US" sz="4800" dirty="0">
                <a:latin typeface="Century Gothic" panose="020B0502020202020204" pitchFamily="34" charset="0"/>
              </a:rPr>
              <a:t>#1  </a:t>
            </a:r>
            <a:r>
              <a:rPr lang="en-US" sz="4800" dirty="0" smtClean="0">
                <a:latin typeface="Century Gothic" panose="020B0502020202020204" pitchFamily="34" charset="0"/>
              </a:rPr>
              <a:t>Explanation</a:t>
            </a:r>
            <a:endParaRPr lang="en-US" dirty="0">
              <a:latin typeface="Century Gothic" panose="020B0502020202020204" pitchFamily="34" charset="0"/>
            </a:endParaRPr>
          </a:p>
        </p:txBody>
      </p:sp>
    </p:spTree>
    <p:extLst>
      <p:ext uri="{BB962C8B-B14F-4D97-AF65-F5344CB8AC3E}">
        <p14:creationId xmlns:p14="http://schemas.microsoft.com/office/powerpoint/2010/main" val="802199148"/>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dirty="0">
                <a:latin typeface="Century Gothic" panose="020B0502020202020204" pitchFamily="34" charset="0"/>
              </a:rPr>
              <a:t>#2  </a:t>
            </a:r>
            <a:r>
              <a:rPr lang="en-US" dirty="0" smtClean="0">
                <a:latin typeface="Century Gothic" panose="020B0502020202020204" pitchFamily="34" charset="0"/>
              </a:rPr>
              <a:t>Character’s</a:t>
            </a:r>
            <a:r>
              <a:rPr lang="en-US" dirty="0">
                <a:latin typeface="Century Gothic" panose="020B0502020202020204" pitchFamily="34" charset="0"/>
              </a:rPr>
              <a:t> </a:t>
            </a:r>
            <a:r>
              <a:rPr lang="en-US" dirty="0" smtClean="0">
                <a:latin typeface="Century Gothic" panose="020B0502020202020204" pitchFamily="34" charset="0"/>
              </a:rPr>
              <a:t>Actions</a:t>
            </a:r>
            <a:endParaRPr lang="en-US" sz="4000" dirty="0">
              <a:latin typeface="Century Gothic" panose="020B0502020202020204" pitchFamily="34" charset="0"/>
            </a:endParaRPr>
          </a:p>
        </p:txBody>
      </p:sp>
      <p:sp>
        <p:nvSpPr>
          <p:cNvPr id="8195" name="Rectangle 1027"/>
          <p:cNvSpPr>
            <a:spLocks noGrp="1" noChangeArrowheads="1"/>
          </p:cNvSpPr>
          <p:nvPr>
            <p:ph type="body" idx="1"/>
          </p:nvPr>
        </p:nvSpPr>
        <p:spPr>
          <a:xfrm>
            <a:off x="1600200" y="1447800"/>
            <a:ext cx="7239000" cy="4191000"/>
          </a:xfrm>
        </p:spPr>
        <p:txBody>
          <a:bodyPr/>
          <a:lstStyle/>
          <a:p>
            <a:pPr>
              <a:buFont typeface="Times" pitchFamily="32" charset="0"/>
              <a:buChar char="•"/>
            </a:pPr>
            <a:endParaRPr lang="en-US" sz="3600" dirty="0" smtClean="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What </a:t>
            </a:r>
            <a:r>
              <a:rPr lang="en-US" sz="3600" dirty="0">
                <a:latin typeface="Century" panose="02040604050505020304" pitchFamily="18" charset="0"/>
              </a:rPr>
              <a:t>the character </a:t>
            </a:r>
            <a:r>
              <a:rPr lang="en-US" sz="3600" dirty="0" smtClean="0">
                <a:latin typeface="Century" panose="02040604050505020304" pitchFamily="18" charset="0"/>
              </a:rPr>
              <a:t>does for both him/herself and other characters within the text</a:t>
            </a:r>
          </a:p>
          <a:p>
            <a:pPr marL="0" indent="0">
              <a:buNone/>
            </a:pPr>
            <a:endParaRPr lang="en-US" sz="3600" dirty="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This might include mannerisms, activities, missions, relationships, conversations, etc.</a:t>
            </a:r>
            <a:endParaRPr lang="en-US" sz="3600" dirty="0">
              <a:latin typeface="Century" panose="020406040505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057400"/>
            <a:ext cx="7467600" cy="4495800"/>
          </a:xfrm>
        </p:spPr>
        <p:txBody>
          <a:bodyPr/>
          <a:lstStyle/>
          <a:p>
            <a:pPr marL="0" indent="0">
              <a:buNone/>
            </a:pPr>
            <a:r>
              <a:rPr lang="en-US" sz="2400" dirty="0">
                <a:latin typeface="Century" panose="02040604050505020304" pitchFamily="18" charset="0"/>
              </a:rPr>
              <a:t>	</a:t>
            </a:r>
            <a:r>
              <a:rPr lang="en-CA" sz="2500" dirty="0" smtClean="0">
                <a:latin typeface="Century" panose="02040604050505020304" pitchFamily="18" charset="0"/>
              </a:rPr>
              <a:t>“</a:t>
            </a:r>
            <a:r>
              <a:rPr lang="en-CA" sz="2500" dirty="0">
                <a:latin typeface="Century" panose="02040604050505020304" pitchFamily="18" charset="0"/>
              </a:rPr>
              <a:t>Get the mail, Harry</a:t>
            </a:r>
            <a:r>
              <a:rPr lang="en-CA" sz="2500" dirty="0" smtClean="0">
                <a:latin typeface="Century" panose="02040604050505020304" pitchFamily="18" charset="0"/>
              </a:rPr>
              <a:t>.” [said Uncle Vernon]</a:t>
            </a:r>
          </a:p>
          <a:p>
            <a:pPr marL="0" indent="0">
              <a:buNone/>
            </a:pPr>
            <a:r>
              <a:rPr lang="en-CA" sz="2500" dirty="0">
                <a:latin typeface="Century" panose="02040604050505020304" pitchFamily="18" charset="0"/>
              </a:rPr>
              <a:t>	</a:t>
            </a:r>
            <a:r>
              <a:rPr lang="en-CA" sz="2500" dirty="0" smtClean="0">
                <a:latin typeface="Century" panose="02040604050505020304" pitchFamily="18" charset="0"/>
              </a:rPr>
              <a:t>“</a:t>
            </a:r>
            <a:r>
              <a:rPr lang="en-CA" sz="2500" dirty="0">
                <a:latin typeface="Century" panose="02040604050505020304" pitchFamily="18" charset="0"/>
              </a:rPr>
              <a:t>Make Dudley get it</a:t>
            </a:r>
            <a:r>
              <a:rPr lang="en-CA" sz="2500" dirty="0" smtClean="0">
                <a:latin typeface="Century" panose="02040604050505020304" pitchFamily="18" charset="0"/>
              </a:rPr>
              <a:t>.” [said Harry]</a:t>
            </a:r>
          </a:p>
          <a:p>
            <a:pPr marL="0" indent="0">
              <a:buNone/>
            </a:pPr>
            <a:r>
              <a:rPr lang="en-CA" sz="2500" dirty="0">
                <a:latin typeface="Century" panose="02040604050505020304" pitchFamily="18" charset="0"/>
              </a:rPr>
              <a:t>	</a:t>
            </a:r>
            <a:r>
              <a:rPr lang="en-CA" sz="2500" dirty="0" smtClean="0">
                <a:latin typeface="Century" panose="02040604050505020304" pitchFamily="18" charset="0"/>
              </a:rPr>
              <a:t>“</a:t>
            </a:r>
            <a:r>
              <a:rPr lang="en-CA" sz="2500" dirty="0">
                <a:latin typeface="Century" panose="02040604050505020304" pitchFamily="18" charset="0"/>
              </a:rPr>
              <a:t>Poke him with your Smelting stick, Dudley</a:t>
            </a:r>
            <a:r>
              <a:rPr lang="en-CA" sz="2500" dirty="0" smtClean="0">
                <a:latin typeface="Century" panose="02040604050505020304" pitchFamily="18" charset="0"/>
              </a:rPr>
              <a:t>.” [said Uncle Vernon]</a:t>
            </a:r>
          </a:p>
          <a:p>
            <a:pPr marL="0" indent="0">
              <a:buNone/>
            </a:pPr>
            <a:endParaRPr lang="en-CA" sz="2500" dirty="0">
              <a:latin typeface="Century" panose="02040604050505020304" pitchFamily="18" charset="0"/>
            </a:endParaRPr>
          </a:p>
          <a:p>
            <a:pPr marL="0" indent="0">
              <a:buNone/>
            </a:pPr>
            <a:r>
              <a:rPr lang="en-CA" sz="2500" dirty="0" smtClean="0">
                <a:latin typeface="Century" panose="02040604050505020304" pitchFamily="18" charset="0"/>
              </a:rPr>
              <a:t>	Harry </a:t>
            </a:r>
            <a:r>
              <a:rPr lang="en-CA" sz="2500" dirty="0">
                <a:latin typeface="Century" panose="02040604050505020304" pitchFamily="18" charset="0"/>
              </a:rPr>
              <a:t>dodged the Smelting stick and went to get the mail. Three things lay on the doormat: a postcard from Uncle Vernon’s sister Marge, who was vacationing on the Isle of Wight, a brown envelope that looked like a bill, and—a letter for Harry.</a:t>
            </a:r>
          </a:p>
          <a:p>
            <a:pPr>
              <a:lnSpc>
                <a:spcPct val="150000"/>
              </a:lnSpc>
              <a:buNone/>
            </a:pPr>
            <a:r>
              <a:rPr lang="en-US" sz="2500" dirty="0" smtClean="0"/>
              <a:t>	</a:t>
            </a:r>
            <a:endParaRPr lang="en-US" sz="2500" dirty="0"/>
          </a:p>
        </p:txBody>
      </p:sp>
      <p:sp>
        <p:nvSpPr>
          <p:cNvPr id="4" name="Rectangle 1026"/>
          <p:cNvSpPr>
            <a:spLocks noGrp="1" noChangeArrowheads="1"/>
          </p:cNvSpPr>
          <p:nvPr>
            <p:ph type="title"/>
          </p:nvPr>
        </p:nvSpPr>
        <p:spPr>
          <a:xfrm>
            <a:off x="1295400" y="381000"/>
            <a:ext cx="7543800" cy="914400"/>
          </a:xfrm>
        </p:spPr>
        <p:txBody>
          <a:bodyPr/>
          <a:lstStyle/>
          <a:p>
            <a:pPr algn="ctr"/>
            <a:r>
              <a:rPr lang="en-US" dirty="0">
                <a:latin typeface="Century Gothic" panose="020B0502020202020204" pitchFamily="34" charset="0"/>
              </a:rPr>
              <a:t>#2  </a:t>
            </a:r>
            <a:r>
              <a:rPr lang="en-US" dirty="0" smtClean="0">
                <a:latin typeface="Century Gothic" panose="020B0502020202020204" pitchFamily="34" charset="0"/>
              </a:rPr>
              <a:t>Example</a:t>
            </a:r>
            <a:endParaRPr lang="en-US" sz="4000" dirty="0">
              <a:latin typeface="Century Gothic" panose="020B0502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6030" y="1905000"/>
            <a:ext cx="7162800" cy="6629400"/>
          </a:xfrm>
        </p:spPr>
        <p:txBody>
          <a:bodyPr/>
          <a:lstStyle/>
          <a:p>
            <a:pPr>
              <a:lnSpc>
                <a:spcPct val="150000"/>
              </a:lnSpc>
              <a:buNone/>
            </a:pPr>
            <a:r>
              <a:rPr lang="en-US" dirty="0" smtClean="0"/>
              <a:t>		</a:t>
            </a:r>
            <a:r>
              <a:rPr lang="en-US" sz="2000" dirty="0" smtClean="0">
                <a:latin typeface="Century" panose="02040604050505020304" pitchFamily="18" charset="0"/>
              </a:rPr>
              <a:t>This passage reveals Harry’s character through his actions. First, it reveals that Harry is </a:t>
            </a:r>
            <a:r>
              <a:rPr lang="en-US" sz="2000" u="sng" dirty="0" smtClean="0">
                <a:latin typeface="Century" panose="02040604050505020304" pitchFamily="18" charset="0"/>
              </a:rPr>
              <a:t>a little bit rebellious</a:t>
            </a:r>
            <a:r>
              <a:rPr lang="en-US" sz="2000" dirty="0" smtClean="0">
                <a:latin typeface="Century" panose="02040604050505020304" pitchFamily="18" charset="0"/>
              </a:rPr>
              <a:t>, since when he is first asked to get the mail he tells his uncle to “make Dudley get it.” Second, it reveals that even though he is a little rebellious, Harry is still </a:t>
            </a:r>
            <a:r>
              <a:rPr lang="en-US" sz="2000" u="sng" dirty="0" smtClean="0">
                <a:latin typeface="Century" panose="02040604050505020304" pitchFamily="18" charset="0"/>
              </a:rPr>
              <a:t>a “good” boy who respects his elders </a:t>
            </a:r>
            <a:r>
              <a:rPr lang="en-US" sz="2000" dirty="0" smtClean="0">
                <a:latin typeface="Century" panose="02040604050505020304" pitchFamily="18" charset="0"/>
              </a:rPr>
              <a:t>since he does end up getting the mail. Third, it reveals that Harry is </a:t>
            </a:r>
            <a:r>
              <a:rPr lang="en-US" sz="2000" u="sng" dirty="0" smtClean="0">
                <a:latin typeface="Century" panose="02040604050505020304" pitchFamily="18" charset="0"/>
              </a:rPr>
              <a:t>quick and nimble</a:t>
            </a:r>
            <a:r>
              <a:rPr lang="en-US" sz="2000" dirty="0" smtClean="0">
                <a:latin typeface="Century" panose="02040604050505020304" pitchFamily="18" charset="0"/>
              </a:rPr>
              <a:t>, since he is able to “[dodge] the smelting stick.”</a:t>
            </a:r>
          </a:p>
          <a:p>
            <a:pPr>
              <a:buNone/>
            </a:pPr>
            <a:r>
              <a:rPr lang="en-US" dirty="0" smtClean="0"/>
              <a:t>	</a:t>
            </a:r>
            <a:endParaRPr lang="en-US" dirty="0"/>
          </a:p>
        </p:txBody>
      </p:sp>
      <p:sp>
        <p:nvSpPr>
          <p:cNvPr id="4" name="Rectangle 1026"/>
          <p:cNvSpPr>
            <a:spLocks noGrp="1" noChangeArrowheads="1"/>
          </p:cNvSpPr>
          <p:nvPr>
            <p:ph type="title"/>
          </p:nvPr>
        </p:nvSpPr>
        <p:spPr>
          <a:xfrm>
            <a:off x="1295400" y="381000"/>
            <a:ext cx="7543800" cy="914400"/>
          </a:xfrm>
        </p:spPr>
        <p:txBody>
          <a:bodyPr/>
          <a:lstStyle/>
          <a:p>
            <a:pPr algn="ctr"/>
            <a:r>
              <a:rPr lang="en-US" dirty="0">
                <a:latin typeface="Century Gothic" panose="020B0502020202020204" pitchFamily="34" charset="0"/>
              </a:rPr>
              <a:t>#2  </a:t>
            </a:r>
            <a:r>
              <a:rPr lang="en-US" dirty="0" smtClean="0">
                <a:latin typeface="Century Gothic" panose="020B0502020202020204" pitchFamily="34" charset="0"/>
              </a:rPr>
              <a:t>Explanation</a:t>
            </a:r>
            <a:endParaRPr lang="en-US" sz="4000" dirty="0">
              <a:latin typeface="Century Gothic" panose="020B0502020202020204" pitchFamily="34" charset="0"/>
            </a:endParaRPr>
          </a:p>
        </p:txBody>
      </p:sp>
    </p:spTree>
    <p:extLst>
      <p:ext uri="{BB962C8B-B14F-4D97-AF65-F5344CB8AC3E}">
        <p14:creationId xmlns:p14="http://schemas.microsoft.com/office/powerpoint/2010/main" val="2515329699"/>
      </p:ext>
    </p:extLst>
  </p:cSld>
  <p:clrMapOvr>
    <a:masterClrMapping/>
  </p:clrMapOvr>
  <mc:AlternateContent xmlns:mc="http://schemas.openxmlformats.org/markup-compatibility/2006">
    <mc:Choice xmlns:p14="http://schemas.microsoft.com/office/powerpoint/2010/main" Requires="p14">
      <p:transition p14:dur="0">
        <p:sndAc>
          <p:stSnd>
            <p:snd r:embed="rId2" name="Whoosh"/>
          </p:stSnd>
        </p:sndAc>
      </p:transition>
    </mc:Choice>
    <mc:Fallback>
      <p:transition>
        <p:sndAc>
          <p:stSnd>
            <p:snd r:embed="rId2" name="Whoosh"/>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dirty="0" smtClean="0">
                <a:latin typeface="Century Gothic" panose="020B0502020202020204" pitchFamily="34" charset="0"/>
              </a:rPr>
              <a:t>#3  Character’s</a:t>
            </a:r>
            <a:r>
              <a:rPr lang="en-US" dirty="0">
                <a:latin typeface="Century Gothic" panose="020B0502020202020204" pitchFamily="34" charset="0"/>
              </a:rPr>
              <a:t> </a:t>
            </a:r>
            <a:r>
              <a:rPr lang="en-US" dirty="0" smtClean="0">
                <a:latin typeface="Century Gothic" panose="020B0502020202020204" pitchFamily="34" charset="0"/>
              </a:rPr>
              <a:t>Speech</a:t>
            </a:r>
            <a:endParaRPr lang="en-US" sz="4000" dirty="0">
              <a:latin typeface="Century Gothic" panose="020B0502020202020204" pitchFamily="34" charset="0"/>
            </a:endParaRPr>
          </a:p>
        </p:txBody>
      </p:sp>
      <p:sp>
        <p:nvSpPr>
          <p:cNvPr id="8195" name="Rectangle 1027"/>
          <p:cNvSpPr>
            <a:spLocks noGrp="1" noChangeArrowheads="1"/>
          </p:cNvSpPr>
          <p:nvPr>
            <p:ph type="body" idx="1"/>
          </p:nvPr>
        </p:nvSpPr>
        <p:spPr>
          <a:xfrm>
            <a:off x="1600200" y="1447800"/>
            <a:ext cx="7239000" cy="4191000"/>
          </a:xfrm>
        </p:spPr>
        <p:txBody>
          <a:bodyPr/>
          <a:lstStyle/>
          <a:p>
            <a:pPr>
              <a:buFont typeface="Times" pitchFamily="32" charset="0"/>
              <a:buChar char="•"/>
            </a:pPr>
            <a:endParaRPr lang="en-US" sz="3600" dirty="0" smtClean="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What </a:t>
            </a:r>
            <a:r>
              <a:rPr lang="en-US" sz="3600" dirty="0">
                <a:latin typeface="Century" panose="02040604050505020304" pitchFamily="18" charset="0"/>
              </a:rPr>
              <a:t>the character </a:t>
            </a:r>
            <a:r>
              <a:rPr lang="en-US" sz="3600" dirty="0" smtClean="0">
                <a:latin typeface="Century" panose="02040604050505020304" pitchFamily="18" charset="0"/>
              </a:rPr>
              <a:t>says out loud to other characters within the text</a:t>
            </a:r>
          </a:p>
          <a:p>
            <a:pPr marL="0" indent="0">
              <a:buNone/>
            </a:pPr>
            <a:endParaRPr lang="en-US" sz="3600" dirty="0">
              <a:latin typeface="Century" panose="02040604050505020304" pitchFamily="18" charset="0"/>
            </a:endParaRPr>
          </a:p>
          <a:p>
            <a:pPr>
              <a:buFont typeface="Times" pitchFamily="32" charset="0"/>
              <a:buChar char="•"/>
            </a:pPr>
            <a:r>
              <a:rPr lang="en-US" sz="3600" dirty="0" smtClean="0">
                <a:latin typeface="Century" panose="02040604050505020304" pitchFamily="18" charset="0"/>
              </a:rPr>
              <a:t>This includes both what the character says, and how he/she says it (tone, use of humor, word choice, etc.)</a:t>
            </a:r>
            <a:endParaRPr lang="en-US" sz="3600" dirty="0">
              <a:latin typeface="Century" panose="02040604050505020304" pitchFamily="18" charset="0"/>
            </a:endParaRPr>
          </a:p>
        </p:txBody>
      </p:sp>
    </p:spTree>
    <p:extLst>
      <p:ext uri="{BB962C8B-B14F-4D97-AF65-F5344CB8AC3E}">
        <p14:creationId xmlns:p14="http://schemas.microsoft.com/office/powerpoint/2010/main" val="2567886065"/>
      </p:ext>
    </p:extLst>
  </p:cSld>
  <p:clrMapOvr>
    <a:masterClrMapping/>
  </p:clrMapOvr>
  <mc:AlternateContent xmlns:mc="http://schemas.openxmlformats.org/markup-compatibility/2006">
    <mc:Choice xmlns:p14="http://schemas.microsoft.com/office/powerpoint/2010/main" Requires="p14">
      <p:transition p14:dur="0">
        <p:sndAc>
          <p:stSnd>
            <p:snd r:embed="rId3" name="Whoosh"/>
          </p:stSnd>
        </p:sndAc>
      </p:transition>
    </mc:Choice>
    <mc:Fallback>
      <p:transition>
        <p:sndAc>
          <p:stSnd>
            <p:snd r:embed="rId3" name="Whoosh"/>
          </p:stSnd>
        </p:sndAc>
      </p:transition>
    </mc:Fallback>
  </mc:AlternateContent>
  <p:timing>
    <p:tnLst>
      <p:par>
        <p:cTn id="1" dur="indefinite" restart="never" nodeType="tmRoot"/>
      </p:par>
    </p:tnLst>
  </p:timing>
</p:sld>
</file>

<file path=ppt/theme/theme1.xml><?xml version="1.0" encoding="utf-8"?>
<a:theme xmlns:a="http://schemas.openxmlformats.org/drawingml/2006/main" name="Writing Table">
  <a:themeElements>
    <a:clrScheme name="Writing Table 1">
      <a:dk1>
        <a:srgbClr val="000000"/>
      </a:dk1>
      <a:lt1>
        <a:srgbClr val="DDB29F"/>
      </a:lt1>
      <a:dk2>
        <a:srgbClr val="996600"/>
      </a:dk2>
      <a:lt2>
        <a:srgbClr val="786950"/>
      </a:lt2>
      <a:accent1>
        <a:srgbClr val="727DE0"/>
      </a:accent1>
      <a:accent2>
        <a:srgbClr val="D54F41"/>
      </a:accent2>
      <a:accent3>
        <a:srgbClr val="EBD5CD"/>
      </a:accent3>
      <a:accent4>
        <a:srgbClr val="000000"/>
      </a:accent4>
      <a:accent5>
        <a:srgbClr val="BCBFED"/>
      </a:accent5>
      <a:accent6>
        <a:srgbClr val="C1473A"/>
      </a:accent6>
      <a:hlink>
        <a:srgbClr val="003300"/>
      </a:hlink>
      <a:folHlink>
        <a:srgbClr val="339933"/>
      </a:folHlink>
    </a:clrScheme>
    <a:fontScheme name="Writing Tab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32" charset="-128"/>
          </a:defRPr>
        </a:defPPr>
      </a:lstStyle>
    </a:lnDef>
  </a:objectDefaults>
  <a:extraClrSchemeLst>
    <a:extraClrScheme>
      <a:clrScheme name="Writing Table 1">
        <a:dk1>
          <a:srgbClr val="000000"/>
        </a:dk1>
        <a:lt1>
          <a:srgbClr val="DDB29F"/>
        </a:lt1>
        <a:dk2>
          <a:srgbClr val="996600"/>
        </a:dk2>
        <a:lt2>
          <a:srgbClr val="786950"/>
        </a:lt2>
        <a:accent1>
          <a:srgbClr val="727DE0"/>
        </a:accent1>
        <a:accent2>
          <a:srgbClr val="D54F41"/>
        </a:accent2>
        <a:accent3>
          <a:srgbClr val="EBD5CD"/>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2004:Templates:Presentations:Designs:Writing Table</Template>
  <TotalTime>162</TotalTime>
  <Words>238</Words>
  <Application>Microsoft Office PowerPoint</Application>
  <PresentationFormat>On-screen Show (4:3)</PresentationFormat>
  <Paragraphs>69</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Century</vt:lpstr>
      <vt:lpstr>Century Gothic</vt:lpstr>
      <vt:lpstr>Times</vt:lpstr>
      <vt:lpstr>Wingdings</vt:lpstr>
      <vt:lpstr>ヒラギノ角ゴ Pro W3</vt:lpstr>
      <vt:lpstr>Writing Table</vt:lpstr>
      <vt:lpstr>   Authors Reveal Character in 5 Ways  An educational presentation that uses excerpts from J.K. Rowling’s Harry Potter as examples </vt:lpstr>
      <vt:lpstr>1) Character’s Appearance  2) Character’s Actions  3) Character’s Speech  4) Character’s Private Thoughts  5) Reactions of Other Characters  </vt:lpstr>
      <vt:lpstr>#1  Character’s Appearance</vt:lpstr>
      <vt:lpstr>#1  Example</vt:lpstr>
      <vt:lpstr>#1  Explanation</vt:lpstr>
      <vt:lpstr>#2  Character’s Actions</vt:lpstr>
      <vt:lpstr>#2  Example</vt:lpstr>
      <vt:lpstr>#2  Explanation</vt:lpstr>
      <vt:lpstr>#3  Character’s Speech</vt:lpstr>
      <vt:lpstr>#3  Example</vt:lpstr>
      <vt:lpstr>#3  Explanation</vt:lpstr>
      <vt:lpstr>#4  Character’s Private Thoughts</vt:lpstr>
      <vt:lpstr>#4  Example</vt:lpstr>
      <vt:lpstr>#4  Explanation</vt:lpstr>
      <vt:lpstr>#5  Reactions of Other Characters</vt:lpstr>
      <vt:lpstr>#5  Example</vt:lpstr>
      <vt:lpstr>#5  Explanation</vt:lpstr>
    </vt:vector>
  </TitlesOfParts>
  <Company>Cecil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Reveal Characters in Five Ways</dc:title>
  <dc:creator>Cecil County</dc:creator>
  <cp:lastModifiedBy>admin</cp:lastModifiedBy>
  <cp:revision>36</cp:revision>
  <dcterms:created xsi:type="dcterms:W3CDTF">2007-10-01T22:18:38Z</dcterms:created>
  <dcterms:modified xsi:type="dcterms:W3CDTF">2017-05-18T01:10:41Z</dcterms:modified>
</cp:coreProperties>
</file>