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xlsx" ContentType="application/vnd.openxmlformats-officedocument.spreadsheetml.sheet"/>
  <Default Extension="jpg" ContentType="image/jpeg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2"/>
  </p:sldMasterIdLst>
  <p:notesMasterIdLst>
    <p:notesMasterId r:id="rId29"/>
  </p:notesMasterIdLst>
  <p:handoutMasterIdLst>
    <p:handoutMasterId r:id="rId30"/>
  </p:handoutMasterIdLst>
  <p:sldIdLst>
    <p:sldId id="256" r:id="rId3"/>
    <p:sldId id="284" r:id="rId4"/>
    <p:sldId id="283" r:id="rId5"/>
    <p:sldId id="257" r:id="rId6"/>
    <p:sldId id="267" r:id="rId7"/>
    <p:sldId id="281" r:id="rId8"/>
    <p:sldId id="268" r:id="rId9"/>
    <p:sldId id="270" r:id="rId10"/>
    <p:sldId id="272" r:id="rId11"/>
    <p:sldId id="273" r:id="rId12"/>
    <p:sldId id="274" r:id="rId13"/>
    <p:sldId id="275" r:id="rId14"/>
    <p:sldId id="276" r:id="rId15"/>
    <p:sldId id="277" r:id="rId16"/>
    <p:sldId id="279" r:id="rId17"/>
    <p:sldId id="278" r:id="rId18"/>
    <p:sldId id="280" r:id="rId19"/>
    <p:sldId id="282" r:id="rId20"/>
    <p:sldId id="260" r:id="rId21"/>
    <p:sldId id="261" r:id="rId22"/>
    <p:sldId id="263" r:id="rId23"/>
    <p:sldId id="264" r:id="rId24"/>
    <p:sldId id="265" r:id="rId25"/>
    <p:sldId id="266" r:id="rId26"/>
    <p:sldId id="259" r:id="rId27"/>
    <p:sldId id="258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3B4B98B0-60AC-42C2-AFA5-B58CD77FA1E5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5411" autoAdjust="0"/>
  </p:normalViewPr>
  <p:slideViewPr>
    <p:cSldViewPr>
      <p:cViewPr varScale="1">
        <p:scale>
          <a:sx n="85" d="100"/>
          <a:sy n="85" d="100"/>
        </p:scale>
        <p:origin x="590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howGuides="1">
      <p:cViewPr varScale="1">
        <p:scale>
          <a:sx n="95" d="100"/>
          <a:sy n="95" d="100"/>
        </p:scale>
        <p:origin x="3582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handoutMaster" Target="handoutMasters/handout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>
                <a:shade val="65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chemeClr val="accent1">
                <a:tint val="65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429519432"/>
        <c:axId val="429519824"/>
      </c:barChart>
      <c:catAx>
        <c:axId val="4295194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29519824"/>
        <c:crosses val="autoZero"/>
        <c:auto val="1"/>
        <c:lblAlgn val="ctr"/>
        <c:lblOffset val="100"/>
        <c:noMultiLvlLbl val="0"/>
      </c:catAx>
      <c:valAx>
        <c:axId val="429519824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42951943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EFB202A-8611-4DDC-831D-D12EB67B6CF7}" type="doc">
      <dgm:prSet loTypeId="urn:microsoft.com/office/officeart/2005/8/layout/process4" loCatId="process" qsTypeId="urn:microsoft.com/office/officeart/2005/8/quickstyle/simple4" qsCatId="simple" csTypeId="urn:microsoft.com/office/officeart/2005/8/colors/accent1_5" csCatId="accent1" phldr="1"/>
      <dgm:spPr/>
      <dgm:t>
        <a:bodyPr/>
        <a:lstStyle/>
        <a:p>
          <a:endParaRPr lang="en-US"/>
        </a:p>
      </dgm:t>
    </dgm:pt>
    <dgm:pt modelId="{11888A7B-1E89-45E6-84F4-EF92B26189CD}">
      <dgm:prSet phldrT="[Text]"/>
      <dgm:spPr/>
      <dgm:t>
        <a:bodyPr/>
        <a:lstStyle/>
        <a:p>
          <a:r>
            <a:rPr lang="en-US" dirty="0" smtClean="0"/>
            <a:t>Step 1 Title</a:t>
          </a:r>
          <a:endParaRPr lang="en-US" dirty="0"/>
        </a:p>
      </dgm:t>
    </dgm:pt>
    <dgm:pt modelId="{6043087E-917B-44BC-97F8-41385FD50DC3}" type="parTrans" cxnId="{5376348D-4465-4E2E-9DB8-EA1F5276717B}">
      <dgm:prSet/>
      <dgm:spPr/>
      <dgm:t>
        <a:bodyPr/>
        <a:lstStyle/>
        <a:p>
          <a:endParaRPr lang="en-US"/>
        </a:p>
      </dgm:t>
    </dgm:pt>
    <dgm:pt modelId="{438F37F5-E676-4BB5-A241-95D895E1B43F}" type="sibTrans" cxnId="{5376348D-4465-4E2E-9DB8-EA1F5276717B}">
      <dgm:prSet/>
      <dgm:spPr/>
      <dgm:t>
        <a:bodyPr/>
        <a:lstStyle/>
        <a:p>
          <a:endParaRPr lang="en-US"/>
        </a:p>
      </dgm:t>
    </dgm:pt>
    <dgm:pt modelId="{712EDDD5-F1C9-457B-A81D-F94868058B44}">
      <dgm:prSet phldrT="[Text]"/>
      <dgm:spPr/>
      <dgm:t>
        <a:bodyPr/>
        <a:lstStyle/>
        <a:p>
          <a:r>
            <a:rPr lang="en-US" dirty="0" smtClean="0"/>
            <a:t>Step 2 Title</a:t>
          </a:r>
          <a:endParaRPr lang="en-US" dirty="0"/>
        </a:p>
      </dgm:t>
    </dgm:pt>
    <dgm:pt modelId="{5E2CC1CB-7E12-4298-9BE5-B8F6683E4161}" type="parTrans" cxnId="{392AE56A-6939-469F-BFEC-2DEEC6ABC100}">
      <dgm:prSet/>
      <dgm:spPr/>
      <dgm:t>
        <a:bodyPr/>
        <a:lstStyle/>
        <a:p>
          <a:endParaRPr lang="en-US"/>
        </a:p>
      </dgm:t>
    </dgm:pt>
    <dgm:pt modelId="{630DB5C2-135D-425B-B7D5-1F5FFE12BF3B}" type="sibTrans" cxnId="{392AE56A-6939-469F-BFEC-2DEEC6ABC100}">
      <dgm:prSet/>
      <dgm:spPr/>
      <dgm:t>
        <a:bodyPr/>
        <a:lstStyle/>
        <a:p>
          <a:endParaRPr lang="en-US"/>
        </a:p>
      </dgm:t>
    </dgm:pt>
    <dgm:pt modelId="{356F6FEF-38C8-437A-8562-86A5ED3F5885}">
      <dgm:prSet phldrT="[Text]"/>
      <dgm:spPr/>
      <dgm:t>
        <a:bodyPr/>
        <a:lstStyle/>
        <a:p>
          <a:r>
            <a:rPr lang="en-US" dirty="0" smtClean="0"/>
            <a:t>Step 3 Title</a:t>
          </a:r>
          <a:endParaRPr lang="en-US" dirty="0"/>
        </a:p>
      </dgm:t>
    </dgm:pt>
    <dgm:pt modelId="{BD9B34C9-939F-47F5-A040-1B30C9EEA310}" type="parTrans" cxnId="{8247D1A2-555D-4B39-B44D-5F2B5AE64242}">
      <dgm:prSet/>
      <dgm:spPr/>
      <dgm:t>
        <a:bodyPr/>
        <a:lstStyle/>
        <a:p>
          <a:endParaRPr lang="en-US"/>
        </a:p>
      </dgm:t>
    </dgm:pt>
    <dgm:pt modelId="{665399A3-A410-4656-8F7E-3FAB641DE891}" type="sibTrans" cxnId="{8247D1A2-555D-4B39-B44D-5F2B5AE64242}">
      <dgm:prSet/>
      <dgm:spPr/>
      <dgm:t>
        <a:bodyPr/>
        <a:lstStyle/>
        <a:p>
          <a:endParaRPr lang="en-US"/>
        </a:p>
      </dgm:t>
    </dgm:pt>
    <dgm:pt modelId="{640CA9BD-09C1-4472-8DAC-0F150EC5E678}">
      <dgm:prSet phldrT="[Text]"/>
      <dgm:spPr/>
      <dgm:t>
        <a:bodyPr/>
        <a:lstStyle/>
        <a:p>
          <a:r>
            <a:rPr lang="en-US" dirty="0" smtClean="0"/>
            <a:t>Step 4 Title</a:t>
          </a:r>
          <a:endParaRPr lang="en-US" dirty="0"/>
        </a:p>
      </dgm:t>
    </dgm:pt>
    <dgm:pt modelId="{90609DF7-843B-4BEF-A3B5-89270E6B0951}" type="parTrans" cxnId="{957C551D-31A8-4286-A3AE-C5928DB663CE}">
      <dgm:prSet/>
      <dgm:spPr/>
      <dgm:t>
        <a:bodyPr/>
        <a:lstStyle/>
        <a:p>
          <a:endParaRPr lang="en-US"/>
        </a:p>
      </dgm:t>
    </dgm:pt>
    <dgm:pt modelId="{67B503AA-82FD-4AA4-8357-3D8B59D6160B}" type="sibTrans" cxnId="{957C551D-31A8-4286-A3AE-C5928DB663CE}">
      <dgm:prSet/>
      <dgm:spPr/>
      <dgm:t>
        <a:bodyPr/>
        <a:lstStyle/>
        <a:p>
          <a:endParaRPr lang="en-US"/>
        </a:p>
      </dgm:t>
    </dgm:pt>
    <dgm:pt modelId="{812F39FC-2D1E-4DD1-A1A6-C7F9287A4AAB}" type="pres">
      <dgm:prSet presAssocID="{2EFB202A-8611-4DDC-831D-D12EB67B6CF7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C1682CE3-81F4-4BEA-B13D-10C7017D8387}" type="pres">
      <dgm:prSet presAssocID="{640CA9BD-09C1-4472-8DAC-0F150EC5E678}" presName="boxAndChildren" presStyleCnt="0"/>
      <dgm:spPr/>
    </dgm:pt>
    <dgm:pt modelId="{325B9957-E809-4285-A870-20AA1AEAA8D7}" type="pres">
      <dgm:prSet presAssocID="{640CA9BD-09C1-4472-8DAC-0F150EC5E678}" presName="parentTextBox" presStyleLbl="node1" presStyleIdx="0" presStyleCnt="4"/>
      <dgm:spPr/>
      <dgm:t>
        <a:bodyPr/>
        <a:lstStyle/>
        <a:p>
          <a:endParaRPr lang="en-US"/>
        </a:p>
      </dgm:t>
    </dgm:pt>
    <dgm:pt modelId="{2AB5853F-AA77-4431-82DF-105CEB2E1424}" type="pres">
      <dgm:prSet presAssocID="{665399A3-A410-4656-8F7E-3FAB641DE891}" presName="sp" presStyleCnt="0"/>
      <dgm:spPr/>
    </dgm:pt>
    <dgm:pt modelId="{EC667030-4855-4843-9717-7DF08446AEB5}" type="pres">
      <dgm:prSet presAssocID="{356F6FEF-38C8-437A-8562-86A5ED3F5885}" presName="arrowAndChildren" presStyleCnt="0"/>
      <dgm:spPr/>
    </dgm:pt>
    <dgm:pt modelId="{C830B7C4-5210-41AC-A88B-BECF7607C1E5}" type="pres">
      <dgm:prSet presAssocID="{356F6FEF-38C8-437A-8562-86A5ED3F5885}" presName="parentTextArrow" presStyleLbl="node1" presStyleIdx="1" presStyleCnt="4"/>
      <dgm:spPr/>
      <dgm:t>
        <a:bodyPr/>
        <a:lstStyle/>
        <a:p>
          <a:endParaRPr lang="en-US"/>
        </a:p>
      </dgm:t>
    </dgm:pt>
    <dgm:pt modelId="{7FB80134-CA62-4591-A6BE-C119FEAC14B6}" type="pres">
      <dgm:prSet presAssocID="{630DB5C2-135D-425B-B7D5-1F5FFE12BF3B}" presName="sp" presStyleCnt="0"/>
      <dgm:spPr/>
    </dgm:pt>
    <dgm:pt modelId="{C4866045-B43B-429F-851C-E58098BA6DB8}" type="pres">
      <dgm:prSet presAssocID="{712EDDD5-F1C9-457B-A81D-F94868058B44}" presName="arrowAndChildren" presStyleCnt="0"/>
      <dgm:spPr/>
    </dgm:pt>
    <dgm:pt modelId="{D5473CBC-EEC3-408A-B4A6-07882F253A8B}" type="pres">
      <dgm:prSet presAssocID="{712EDDD5-F1C9-457B-A81D-F94868058B44}" presName="parentTextArrow" presStyleLbl="node1" presStyleIdx="2" presStyleCnt="4"/>
      <dgm:spPr/>
      <dgm:t>
        <a:bodyPr/>
        <a:lstStyle/>
        <a:p>
          <a:endParaRPr lang="en-US"/>
        </a:p>
      </dgm:t>
    </dgm:pt>
    <dgm:pt modelId="{FE4F3FD3-FEDA-44E5-9944-1FF6BBD0F9E2}" type="pres">
      <dgm:prSet presAssocID="{438F37F5-E676-4BB5-A241-95D895E1B43F}" presName="sp" presStyleCnt="0"/>
      <dgm:spPr/>
    </dgm:pt>
    <dgm:pt modelId="{1C274FFF-1754-4900-887F-DFF5156E0B8D}" type="pres">
      <dgm:prSet presAssocID="{11888A7B-1E89-45E6-84F4-EF92B26189CD}" presName="arrowAndChildren" presStyleCnt="0"/>
      <dgm:spPr/>
    </dgm:pt>
    <dgm:pt modelId="{32FA43B7-34B4-4881-9A79-E3EDEC9D4CBF}" type="pres">
      <dgm:prSet presAssocID="{11888A7B-1E89-45E6-84F4-EF92B26189CD}" presName="parentTextArrow" presStyleLbl="node1" presStyleIdx="3" presStyleCnt="4"/>
      <dgm:spPr/>
      <dgm:t>
        <a:bodyPr/>
        <a:lstStyle/>
        <a:p>
          <a:endParaRPr lang="en-US"/>
        </a:p>
      </dgm:t>
    </dgm:pt>
  </dgm:ptLst>
  <dgm:cxnLst>
    <dgm:cxn modelId="{957C551D-31A8-4286-A3AE-C5928DB663CE}" srcId="{2EFB202A-8611-4DDC-831D-D12EB67B6CF7}" destId="{640CA9BD-09C1-4472-8DAC-0F150EC5E678}" srcOrd="3" destOrd="0" parTransId="{90609DF7-843B-4BEF-A3B5-89270E6B0951}" sibTransId="{67B503AA-82FD-4AA4-8357-3D8B59D6160B}"/>
    <dgm:cxn modelId="{4D111F6B-0B5C-40A7-BA86-973E36B2D8F2}" type="presOf" srcId="{712EDDD5-F1C9-457B-A81D-F94868058B44}" destId="{D5473CBC-EEC3-408A-B4A6-07882F253A8B}" srcOrd="0" destOrd="0" presId="urn:microsoft.com/office/officeart/2005/8/layout/process4"/>
    <dgm:cxn modelId="{AAE8F060-3E29-4C68-9A74-089916E04D67}" type="presOf" srcId="{356F6FEF-38C8-437A-8562-86A5ED3F5885}" destId="{C830B7C4-5210-41AC-A88B-BECF7607C1E5}" srcOrd="0" destOrd="0" presId="urn:microsoft.com/office/officeart/2005/8/layout/process4"/>
    <dgm:cxn modelId="{B2E3875C-D3F8-41A4-A6EA-DD49F61576A0}" type="presOf" srcId="{11888A7B-1E89-45E6-84F4-EF92B26189CD}" destId="{32FA43B7-34B4-4881-9A79-E3EDEC9D4CBF}" srcOrd="0" destOrd="0" presId="urn:microsoft.com/office/officeart/2005/8/layout/process4"/>
    <dgm:cxn modelId="{8247D1A2-555D-4B39-B44D-5F2B5AE64242}" srcId="{2EFB202A-8611-4DDC-831D-D12EB67B6CF7}" destId="{356F6FEF-38C8-437A-8562-86A5ED3F5885}" srcOrd="2" destOrd="0" parTransId="{BD9B34C9-939F-47F5-A040-1B30C9EEA310}" sibTransId="{665399A3-A410-4656-8F7E-3FAB641DE891}"/>
    <dgm:cxn modelId="{79EE9E02-BFF5-41D3-86F8-33470970BFCE}" type="presOf" srcId="{2EFB202A-8611-4DDC-831D-D12EB67B6CF7}" destId="{812F39FC-2D1E-4DD1-A1A6-C7F9287A4AAB}" srcOrd="0" destOrd="0" presId="urn:microsoft.com/office/officeart/2005/8/layout/process4"/>
    <dgm:cxn modelId="{392AE56A-6939-469F-BFEC-2DEEC6ABC100}" srcId="{2EFB202A-8611-4DDC-831D-D12EB67B6CF7}" destId="{712EDDD5-F1C9-457B-A81D-F94868058B44}" srcOrd="1" destOrd="0" parTransId="{5E2CC1CB-7E12-4298-9BE5-B8F6683E4161}" sibTransId="{630DB5C2-135D-425B-B7D5-1F5FFE12BF3B}"/>
    <dgm:cxn modelId="{5376348D-4465-4E2E-9DB8-EA1F5276717B}" srcId="{2EFB202A-8611-4DDC-831D-D12EB67B6CF7}" destId="{11888A7B-1E89-45E6-84F4-EF92B26189CD}" srcOrd="0" destOrd="0" parTransId="{6043087E-917B-44BC-97F8-41385FD50DC3}" sibTransId="{438F37F5-E676-4BB5-A241-95D895E1B43F}"/>
    <dgm:cxn modelId="{67067571-6170-41AF-87A3-FB3B609D9CEA}" type="presOf" srcId="{640CA9BD-09C1-4472-8DAC-0F150EC5E678}" destId="{325B9957-E809-4285-A870-20AA1AEAA8D7}" srcOrd="0" destOrd="0" presId="urn:microsoft.com/office/officeart/2005/8/layout/process4"/>
    <dgm:cxn modelId="{5678914C-8F14-4F79-9116-C33CBC8B70E7}" type="presParOf" srcId="{812F39FC-2D1E-4DD1-A1A6-C7F9287A4AAB}" destId="{C1682CE3-81F4-4BEA-B13D-10C7017D8387}" srcOrd="0" destOrd="0" presId="urn:microsoft.com/office/officeart/2005/8/layout/process4"/>
    <dgm:cxn modelId="{B75DEEE2-790E-400B-832F-7C2526EFEEFC}" type="presParOf" srcId="{C1682CE3-81F4-4BEA-B13D-10C7017D8387}" destId="{325B9957-E809-4285-A870-20AA1AEAA8D7}" srcOrd="0" destOrd="0" presId="urn:microsoft.com/office/officeart/2005/8/layout/process4"/>
    <dgm:cxn modelId="{6FA0FB88-FED5-4DA9-8FB7-49F6DEA20B1D}" type="presParOf" srcId="{812F39FC-2D1E-4DD1-A1A6-C7F9287A4AAB}" destId="{2AB5853F-AA77-4431-82DF-105CEB2E1424}" srcOrd="1" destOrd="0" presId="urn:microsoft.com/office/officeart/2005/8/layout/process4"/>
    <dgm:cxn modelId="{52F7A226-0BC5-4418-B1BB-E2FD5547F031}" type="presParOf" srcId="{812F39FC-2D1E-4DD1-A1A6-C7F9287A4AAB}" destId="{EC667030-4855-4843-9717-7DF08446AEB5}" srcOrd="2" destOrd="0" presId="urn:microsoft.com/office/officeart/2005/8/layout/process4"/>
    <dgm:cxn modelId="{B3DA9F18-ADDC-4C31-BFC3-7AFA3D398C18}" type="presParOf" srcId="{EC667030-4855-4843-9717-7DF08446AEB5}" destId="{C830B7C4-5210-41AC-A88B-BECF7607C1E5}" srcOrd="0" destOrd="0" presId="urn:microsoft.com/office/officeart/2005/8/layout/process4"/>
    <dgm:cxn modelId="{6D5A561E-9AED-4BD0-B61C-B210C294197C}" type="presParOf" srcId="{812F39FC-2D1E-4DD1-A1A6-C7F9287A4AAB}" destId="{7FB80134-CA62-4591-A6BE-C119FEAC14B6}" srcOrd="3" destOrd="0" presId="urn:microsoft.com/office/officeart/2005/8/layout/process4"/>
    <dgm:cxn modelId="{8AA3D574-35B2-4F26-9753-43647056D5BB}" type="presParOf" srcId="{812F39FC-2D1E-4DD1-A1A6-C7F9287A4AAB}" destId="{C4866045-B43B-429F-851C-E58098BA6DB8}" srcOrd="4" destOrd="0" presId="urn:microsoft.com/office/officeart/2005/8/layout/process4"/>
    <dgm:cxn modelId="{8142E2F1-4232-4A86-BD16-A2EE21EFADF1}" type="presParOf" srcId="{C4866045-B43B-429F-851C-E58098BA6DB8}" destId="{D5473CBC-EEC3-408A-B4A6-07882F253A8B}" srcOrd="0" destOrd="0" presId="urn:microsoft.com/office/officeart/2005/8/layout/process4"/>
    <dgm:cxn modelId="{F78D174D-E461-4213-AEEB-72932703ABFC}" type="presParOf" srcId="{812F39FC-2D1E-4DD1-A1A6-C7F9287A4AAB}" destId="{FE4F3FD3-FEDA-44E5-9944-1FF6BBD0F9E2}" srcOrd="5" destOrd="0" presId="urn:microsoft.com/office/officeart/2005/8/layout/process4"/>
    <dgm:cxn modelId="{D11F7181-D05C-4ACC-A34B-6E9511FBE167}" type="presParOf" srcId="{812F39FC-2D1E-4DD1-A1A6-C7F9287A4AAB}" destId="{1C274FFF-1754-4900-887F-DFF5156E0B8D}" srcOrd="6" destOrd="0" presId="urn:microsoft.com/office/officeart/2005/8/layout/process4"/>
    <dgm:cxn modelId="{36469A82-1901-415F-8126-6D77E61422EC}" type="presParOf" srcId="{1C274FFF-1754-4900-887F-DFF5156E0B8D}" destId="{32FA43B7-34B4-4881-9A79-E3EDEC9D4CBF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25B9957-E809-4285-A870-20AA1AEAA8D7}">
      <dsp:nvSpPr>
        <dsp:cNvPr id="0" name=""/>
        <dsp:cNvSpPr/>
      </dsp:nvSpPr>
      <dsp:spPr>
        <a:xfrm>
          <a:off x="0" y="3569039"/>
          <a:ext cx="5029199" cy="780818"/>
        </a:xfrm>
        <a:prstGeom prst="rect">
          <a:avLst/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alpha val="9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2024" tIns="192024" rIns="192024" bIns="192024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kern="1200" dirty="0" smtClean="0"/>
            <a:t>Step 4 Title</a:t>
          </a:r>
          <a:endParaRPr lang="en-US" sz="2700" kern="1200" dirty="0"/>
        </a:p>
      </dsp:txBody>
      <dsp:txXfrm>
        <a:off x="0" y="3569039"/>
        <a:ext cx="5029199" cy="780818"/>
      </dsp:txXfrm>
    </dsp:sp>
    <dsp:sp modelId="{C830B7C4-5210-41AC-A88B-BECF7607C1E5}">
      <dsp:nvSpPr>
        <dsp:cNvPr id="0" name=""/>
        <dsp:cNvSpPr/>
      </dsp:nvSpPr>
      <dsp:spPr>
        <a:xfrm rot="10800000">
          <a:off x="0" y="2379853"/>
          <a:ext cx="5029199" cy="1200899"/>
        </a:xfrm>
        <a:prstGeom prst="upArrowCallout">
          <a:avLst/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-13333"/>
                <a:satMod val="103000"/>
                <a:lumMod val="102000"/>
                <a:tint val="94000"/>
              </a:schemeClr>
            </a:gs>
            <a:gs pos="50000">
              <a:schemeClr val="accent1">
                <a:alpha val="90000"/>
                <a:hueOff val="0"/>
                <a:satOff val="0"/>
                <a:lumOff val="0"/>
                <a:alphaOff val="-13333"/>
                <a:satMod val="110000"/>
                <a:lumMod val="100000"/>
                <a:shade val="100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-13333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2024" tIns="192024" rIns="192024" bIns="192024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kern="1200" dirty="0" smtClean="0"/>
            <a:t>Step 3 Title</a:t>
          </a:r>
          <a:endParaRPr lang="en-US" sz="2700" kern="1200" dirty="0"/>
        </a:p>
      </dsp:txBody>
      <dsp:txXfrm rot="10800000">
        <a:off x="0" y="2379853"/>
        <a:ext cx="5029199" cy="780308"/>
      </dsp:txXfrm>
    </dsp:sp>
    <dsp:sp modelId="{D5473CBC-EEC3-408A-B4A6-07882F253A8B}">
      <dsp:nvSpPr>
        <dsp:cNvPr id="0" name=""/>
        <dsp:cNvSpPr/>
      </dsp:nvSpPr>
      <dsp:spPr>
        <a:xfrm rot="10800000">
          <a:off x="0" y="1190666"/>
          <a:ext cx="5029199" cy="1200899"/>
        </a:xfrm>
        <a:prstGeom prst="upArrowCallout">
          <a:avLst/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-26667"/>
                <a:satMod val="103000"/>
                <a:lumMod val="102000"/>
                <a:tint val="94000"/>
              </a:schemeClr>
            </a:gs>
            <a:gs pos="50000">
              <a:schemeClr val="accent1">
                <a:alpha val="90000"/>
                <a:hueOff val="0"/>
                <a:satOff val="0"/>
                <a:lumOff val="0"/>
                <a:alphaOff val="-26667"/>
                <a:satMod val="110000"/>
                <a:lumMod val="100000"/>
                <a:shade val="100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-26667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2024" tIns="192024" rIns="192024" bIns="192024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kern="1200" dirty="0" smtClean="0"/>
            <a:t>Step 2 Title</a:t>
          </a:r>
          <a:endParaRPr lang="en-US" sz="2700" kern="1200" dirty="0"/>
        </a:p>
      </dsp:txBody>
      <dsp:txXfrm rot="10800000">
        <a:off x="0" y="1190666"/>
        <a:ext cx="5029199" cy="780308"/>
      </dsp:txXfrm>
    </dsp:sp>
    <dsp:sp modelId="{32FA43B7-34B4-4881-9A79-E3EDEC9D4CBF}">
      <dsp:nvSpPr>
        <dsp:cNvPr id="0" name=""/>
        <dsp:cNvSpPr/>
      </dsp:nvSpPr>
      <dsp:spPr>
        <a:xfrm rot="10800000">
          <a:off x="0" y="1479"/>
          <a:ext cx="5029199" cy="1200899"/>
        </a:xfrm>
        <a:prstGeom prst="upArrowCallout">
          <a:avLst/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-40000"/>
                <a:satMod val="103000"/>
                <a:lumMod val="102000"/>
                <a:tint val="94000"/>
              </a:schemeClr>
            </a:gs>
            <a:gs pos="50000">
              <a:schemeClr val="accent1">
                <a:alpha val="90000"/>
                <a:hueOff val="0"/>
                <a:satOff val="0"/>
                <a:lumOff val="0"/>
                <a:alphaOff val="-40000"/>
                <a:satMod val="110000"/>
                <a:lumMod val="100000"/>
                <a:shade val="100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-4000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2024" tIns="192024" rIns="192024" bIns="192024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kern="1200" dirty="0" smtClean="0"/>
            <a:t>Step 1 Title</a:t>
          </a:r>
          <a:endParaRPr lang="en-US" sz="2700" kern="1200" dirty="0"/>
        </a:p>
      </dsp:txBody>
      <dsp:txXfrm rot="10800000">
        <a:off x="0" y="1479"/>
        <a:ext cx="5029199" cy="78030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1C5132-FFA3-4B02-9F09-22FCF40EFA74}" type="datetimeFigureOut">
              <a:rPr lang="en-US" smtClean="0"/>
              <a:t>9/3/2016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3C20D7-F8F1-4196-9585-26F31AFC85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816212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6E42C9-243F-4DC5-AFF6-9D56B5FA9D63}" type="datetimeFigureOut">
              <a:rPr lang="en-US" smtClean="0"/>
              <a:t>9/3/2016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AEC444-603B-4F09-9A06-5917518DD9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42551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AEC444-603B-4F09-9A06-5917518DD90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2854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dirty="0" smtClean="0"/>
              <a:t>Video: https://www.youtube.com/watch?v=sCH7u1xHsX0</a:t>
            </a:r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AEC444-603B-4F09-9A06-5917518DD90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71021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smtClean="0"/>
              <a:t>https://www2.careercruising.com/careers/earnings/85</a:t>
            </a:r>
          </a:p>
          <a:p>
            <a:endParaRPr lang="en-CA" dirty="0" smtClean="0"/>
          </a:p>
          <a:p>
            <a:r>
              <a:rPr lang="en-CA" dirty="0" smtClean="0"/>
              <a:t>http://www.payscale.com/research/CA/Job=Chief_Financial_Officer_(CFO)/Salary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AEC444-603B-4F09-9A06-5917518DD90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79828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smtClean="0"/>
              <a:t>https://www2.careercruising.com/careers/earnings/85</a:t>
            </a:r>
          </a:p>
          <a:p>
            <a:endParaRPr lang="en-CA" dirty="0" smtClean="0"/>
          </a:p>
          <a:p>
            <a:r>
              <a:rPr lang="en-CA" dirty="0" smtClean="0"/>
              <a:t>http://www.payscale.com/research/CA/Job=Chief_Financial_Officer_(CFO)/Salary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AEC444-603B-4F09-9A06-5917518DD901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17783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smtClean="0"/>
              <a:t>https://www2.careercruising.com/careers/earnings/85</a:t>
            </a:r>
          </a:p>
          <a:p>
            <a:endParaRPr lang="en-CA" dirty="0" smtClean="0"/>
          </a:p>
          <a:p>
            <a:r>
              <a:rPr lang="en-CA" dirty="0" smtClean="0"/>
              <a:t>http://www.payscale.com/research/CA/Job=Chief_Financial_Officer_(CFO)/Salary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AEC444-603B-4F09-9A06-5917518DD90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94360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smtClean="0"/>
              <a:t>https://www2.careercruising.com/careers/earnings/85</a:t>
            </a:r>
          </a:p>
          <a:p>
            <a:endParaRPr lang="en-CA" dirty="0" smtClean="0"/>
          </a:p>
          <a:p>
            <a:r>
              <a:rPr lang="en-CA" dirty="0" smtClean="0"/>
              <a:t>http://www.payscale.com/research/CA/Job=Chief_Financial_Officer_(CFO)/Salary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AEC444-603B-4F09-9A06-5917518DD901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34353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smtClean="0"/>
              <a:t>https://www2.careercruising.com/careers/earnings/85</a:t>
            </a:r>
          </a:p>
          <a:p>
            <a:endParaRPr lang="en-CA" dirty="0" smtClean="0"/>
          </a:p>
          <a:p>
            <a:r>
              <a:rPr lang="en-CA" dirty="0" smtClean="0"/>
              <a:t>http://www.payscale.com/research/CA/Job=Chief_Financial_Officer_(CFO)/Salary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AEC444-603B-4F09-9A06-5917518DD90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3436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invGray">
          <a:xfrm>
            <a:off x="0" y="3936697"/>
            <a:ext cx="12192000" cy="21031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8201" y="4114800"/>
            <a:ext cx="10515598" cy="1158446"/>
          </a:xfrm>
        </p:spPr>
        <p:txBody>
          <a:bodyPr anchor="b">
            <a:normAutofit/>
          </a:bodyPr>
          <a:lstStyle>
            <a:lvl1pPr algn="l">
              <a:defRPr sz="520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8201" y="5338170"/>
            <a:ext cx="10515598" cy="474836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0729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E2824-C2A0-4931-BB32-60B24BDBB3CC}" type="datetimeFigureOut">
              <a:rPr lang="en-US" smtClean="0"/>
              <a:t>9/3/2016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333A4-2EF1-4B79-B68C-AB20E66B48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7557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741693" y="365125"/>
            <a:ext cx="1600200" cy="5811838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85344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E2824-C2A0-4931-BB32-60B24BDBB3CC}" type="datetimeFigureOut">
              <a:rPr lang="en-US" smtClean="0"/>
              <a:t>9/3/2016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333A4-2EF1-4B79-B68C-AB20E66B48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0254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E2824-C2A0-4931-BB32-60B24BDBB3CC}" type="datetimeFigureOut">
              <a:rPr lang="en-US" smtClean="0"/>
              <a:t>9/3/2016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333A4-2EF1-4B79-B68C-AB20E66B48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5576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ltGray">
          <a:xfrm>
            <a:off x="0" y="3276600"/>
            <a:ext cx="12192000" cy="276321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3429000"/>
            <a:ext cx="9601200" cy="1838519"/>
          </a:xfrm>
        </p:spPr>
        <p:txBody>
          <a:bodyPr anchor="b">
            <a:normAutofit/>
          </a:bodyPr>
          <a:lstStyle>
            <a:lvl1pPr>
              <a:defRPr sz="5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1248" y="5340096"/>
            <a:ext cx="9601200" cy="475488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17355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14522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029200" cy="435133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24600" y="1825625"/>
            <a:ext cx="5029200" cy="435133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E2824-C2A0-4931-BB32-60B24BDBB3CC}" type="datetimeFigureOut">
              <a:rPr lang="en-US" smtClean="0"/>
              <a:t>9/3/2016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333A4-2EF1-4B79-B68C-AB20E66B48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3172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828800"/>
            <a:ext cx="5029200" cy="685800"/>
          </a:xfrm>
        </p:spPr>
        <p:txBody>
          <a:bodyPr anchor="ctr">
            <a:normAutofit/>
          </a:bodyPr>
          <a:lstStyle>
            <a:lvl1pPr marL="0" indent="0">
              <a:spcBef>
                <a:spcPts val="1000"/>
              </a:spcBef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14600"/>
            <a:ext cx="5029200" cy="36750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26188" y="1828800"/>
            <a:ext cx="5029200" cy="685800"/>
          </a:xfrm>
        </p:spPr>
        <p:txBody>
          <a:bodyPr anchor="ctr">
            <a:normAutofit/>
          </a:bodyPr>
          <a:lstStyle>
            <a:lvl1pPr marL="0" indent="0">
              <a:spcBef>
                <a:spcPts val="1000"/>
              </a:spcBef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26188" y="2514600"/>
            <a:ext cx="5029200" cy="36750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E2824-C2A0-4931-BB32-60B24BDBB3CC}" type="datetimeFigureOut">
              <a:rPr lang="en-US" smtClean="0"/>
              <a:t>9/3/2016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333A4-2EF1-4B79-B68C-AB20E66B48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7994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E2824-C2A0-4931-BB32-60B24BDBB3CC}" type="datetimeFigureOut">
              <a:rPr lang="en-US" smtClean="0"/>
              <a:t>9/3/2016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333A4-2EF1-4B79-B68C-AB20E66B48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6345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E2824-C2A0-4931-BB32-60B24BDBB3CC}" type="datetimeFigureOut">
              <a:rPr lang="en-US" smtClean="0"/>
              <a:t>9/3/2016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333A4-2EF1-4B79-B68C-AB20E66B48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7301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24800" y="1524000"/>
            <a:ext cx="3429000" cy="1905000"/>
          </a:xfrm>
        </p:spPr>
        <p:txBody>
          <a:bodyPr anchor="b">
            <a:normAutofit/>
          </a:bodyPr>
          <a:lstStyle>
            <a:lvl1pPr>
              <a:defRPr sz="3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400800" cy="52578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924800" y="3581400"/>
            <a:ext cx="3429000" cy="1828800"/>
          </a:xfrm>
        </p:spPr>
        <p:txBody>
          <a:bodyPr/>
          <a:lstStyle>
            <a:lvl1pPr marL="0" indent="0">
              <a:spcBef>
                <a:spcPts val="10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E2824-C2A0-4931-BB32-60B24BDBB3CC}" type="datetimeFigureOut">
              <a:rPr lang="en-US" smtClean="0"/>
              <a:t>9/3/2016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333A4-2EF1-4B79-B68C-AB20E66B48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8961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24800" y="1527048"/>
            <a:ext cx="3429000" cy="1901952"/>
          </a:xfrm>
        </p:spPr>
        <p:txBody>
          <a:bodyPr anchor="b">
            <a:normAutofit/>
          </a:bodyPr>
          <a:lstStyle>
            <a:lvl1pPr>
              <a:defRPr sz="3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198" y="685800"/>
            <a:ext cx="6400800" cy="5257800"/>
          </a:xfrm>
        </p:spPr>
        <p:txBody>
          <a:bodyPr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924800" y="3581400"/>
            <a:ext cx="3428999" cy="1828800"/>
          </a:xfrm>
        </p:spPr>
        <p:txBody>
          <a:bodyPr/>
          <a:lstStyle>
            <a:lvl1pPr marL="0" indent="0">
              <a:spcBef>
                <a:spcPts val="10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E2824-C2A0-4931-BB32-60B24BDBB3CC}" type="datetimeFigureOut">
              <a:rPr lang="en-US" smtClean="0"/>
              <a:t>9/3/2016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333A4-2EF1-4B79-B68C-AB20E66B48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5279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 bwMode="invGray">
          <a:xfrm>
            <a:off x="0" y="6492239"/>
            <a:ext cx="12188825" cy="36576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14522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685939" y="6549715"/>
            <a:ext cx="1667860" cy="2292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1">
                    <a:lumMod val="40000"/>
                    <a:lumOff val="60000"/>
                  </a:schemeClr>
                </a:solidFill>
              </a:defRPr>
            </a:lvl1pPr>
          </a:lstStyle>
          <a:p>
            <a:fld id="{B0FE2824-C2A0-4931-BB32-60B24BDBB3CC}" type="datetimeFigureOut">
              <a:rPr lang="en-US" smtClean="0"/>
              <a:pPr/>
              <a:t>9/3/2016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1000" y="6549715"/>
            <a:ext cx="8442158" cy="2292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bg1">
                    <a:lumMod val="40000"/>
                    <a:lumOff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53799" y="6549715"/>
            <a:ext cx="446361" cy="2292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1">
                    <a:lumMod val="40000"/>
                    <a:lumOff val="60000"/>
                  </a:schemeClr>
                </a:solidFill>
              </a:defRPr>
            </a:lvl1pPr>
          </a:lstStyle>
          <a:p>
            <a:fld id="{B13333A4-2EF1-4B79-B68C-AB20E66B482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587165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800"/>
        </a:spcBef>
        <a:buClr>
          <a:schemeClr val="accent1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14300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60020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82880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3840" userDrawn="1">
          <p15:clr>
            <a:srgbClr val="F26B43"/>
          </p15:clr>
        </p15:guide>
        <p15:guide id="2" orient="horz" pos="216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s://www.polleverywhere.com/free_text_polls/5mIBXZnIFV4rIiV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8201" y="4005064"/>
            <a:ext cx="10515598" cy="1158446"/>
          </a:xfrm>
        </p:spPr>
        <p:txBody>
          <a:bodyPr>
            <a:normAutofit/>
          </a:bodyPr>
          <a:lstStyle/>
          <a:p>
            <a:r>
              <a:rPr lang="en-US" sz="6000" dirty="0" smtClean="0"/>
              <a:t>Accounting?</a:t>
            </a:r>
            <a:endParaRPr lang="en-US" sz="6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8201" y="5228434"/>
            <a:ext cx="10515598" cy="474836"/>
          </a:xfrm>
        </p:spPr>
        <p:txBody>
          <a:bodyPr>
            <a:noAutofit/>
          </a:bodyPr>
          <a:lstStyle/>
          <a:p>
            <a:r>
              <a:rPr lang="en-US" sz="3200" dirty="0" smtClean="0"/>
              <a:t>The Language of Business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142729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88640"/>
            <a:ext cx="10515600" cy="1145224"/>
          </a:xfrm>
        </p:spPr>
        <p:txBody>
          <a:bodyPr>
            <a:normAutofit/>
          </a:bodyPr>
          <a:lstStyle/>
          <a:p>
            <a:pPr algn="ctr"/>
            <a:r>
              <a:rPr lang="en-US" sz="6000" dirty="0" smtClean="0"/>
              <a:t>Feeling Bored?</a:t>
            </a:r>
            <a:endParaRPr lang="en-US" sz="6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84784"/>
            <a:ext cx="10515600" cy="4351338"/>
          </a:xfrm>
        </p:spPr>
        <p:txBody>
          <a:bodyPr>
            <a:noAutofit/>
          </a:bodyPr>
          <a:lstStyle/>
          <a:p>
            <a:pPr marL="0" indent="0" algn="ctr">
              <a:spcBef>
                <a:spcPts val="500"/>
              </a:spcBef>
              <a:buNone/>
            </a:pPr>
            <a:r>
              <a:rPr lang="en-CA" sz="3200" dirty="0" smtClean="0"/>
              <a:t>I don’t blame you.</a:t>
            </a:r>
          </a:p>
          <a:p>
            <a:pPr marL="0" indent="0" algn="ctr">
              <a:spcBef>
                <a:spcPts val="500"/>
              </a:spcBef>
              <a:buNone/>
            </a:pPr>
            <a:endParaRPr lang="en-CA" sz="3200" dirty="0">
              <a:solidFill>
                <a:schemeClr val="tx2">
                  <a:lumMod val="50000"/>
                </a:schemeClr>
              </a:solidFill>
            </a:endParaRPr>
          </a:p>
          <a:p>
            <a:pPr marL="0" indent="0" algn="ctr">
              <a:spcBef>
                <a:spcPts val="500"/>
              </a:spcBef>
              <a:buNone/>
            </a:pPr>
            <a:r>
              <a:rPr lang="en-CA" sz="3200" dirty="0" smtClean="0">
                <a:solidFill>
                  <a:schemeClr val="accent1"/>
                </a:solidFill>
              </a:rPr>
              <a:t>Accounting will never be exciting in the way that skydiving, driving a Ferrari, or wearing your brand new Converse shoes for the first time will be.</a:t>
            </a:r>
          </a:p>
          <a:p>
            <a:pPr marL="0" indent="0" algn="ctr">
              <a:spcBef>
                <a:spcPts val="500"/>
              </a:spcBef>
              <a:buNone/>
            </a:pPr>
            <a:endParaRPr lang="en-CA" sz="3200" dirty="0">
              <a:solidFill>
                <a:schemeClr val="accent1"/>
              </a:solidFill>
            </a:endParaRPr>
          </a:p>
          <a:p>
            <a:pPr marL="0" indent="0" algn="ctr">
              <a:spcBef>
                <a:spcPts val="500"/>
              </a:spcBef>
              <a:buNone/>
            </a:pPr>
            <a:r>
              <a:rPr lang="en-CA" sz="3200" dirty="0" smtClean="0">
                <a:solidFill>
                  <a:schemeClr val="accent1"/>
                </a:solidFill>
              </a:rPr>
              <a:t>But it’s </a:t>
            </a:r>
            <a:r>
              <a:rPr lang="en-CA" sz="3200" dirty="0" err="1" smtClean="0">
                <a:solidFill>
                  <a:schemeClr val="accent1"/>
                </a:solidFill>
              </a:rPr>
              <a:t>kinda</a:t>
            </a:r>
            <a:r>
              <a:rPr lang="en-CA" sz="3200" dirty="0" smtClean="0">
                <a:solidFill>
                  <a:schemeClr val="accent1"/>
                </a:solidFill>
              </a:rPr>
              <a:t> fun… in a sensible, logic-based, problem-solving-y sort of way.</a:t>
            </a:r>
          </a:p>
          <a:p>
            <a:pPr marL="0" indent="0" algn="ctr">
              <a:spcBef>
                <a:spcPts val="500"/>
              </a:spcBef>
              <a:buNone/>
            </a:pPr>
            <a:endParaRPr lang="en-CA" sz="3200" dirty="0">
              <a:solidFill>
                <a:schemeClr val="tx2">
                  <a:lumMod val="50000"/>
                </a:schemeClr>
              </a:solidFill>
            </a:endParaRPr>
          </a:p>
          <a:p>
            <a:pPr marL="0" indent="0" algn="ctr">
              <a:spcBef>
                <a:spcPts val="500"/>
              </a:spcBef>
              <a:buNone/>
            </a:pPr>
            <a:r>
              <a:rPr lang="en-CA" sz="3200" dirty="0" smtClean="0"/>
              <a:t>Trust me.</a:t>
            </a:r>
            <a:endParaRPr lang="en-US" sz="3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57258">
            <a:off x="1687654" y="590045"/>
            <a:ext cx="1724116" cy="1652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8942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88640"/>
            <a:ext cx="10515600" cy="1145224"/>
          </a:xfrm>
        </p:spPr>
        <p:txBody>
          <a:bodyPr>
            <a:noAutofit/>
          </a:bodyPr>
          <a:lstStyle/>
          <a:p>
            <a:pPr algn="ctr"/>
            <a:r>
              <a:rPr lang="en-US" sz="3600" dirty="0" smtClean="0"/>
              <a:t>Feeling Like You Don’t Know Why You’re Here?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7408" y="1556792"/>
            <a:ext cx="10515600" cy="4351338"/>
          </a:xfrm>
        </p:spPr>
        <p:txBody>
          <a:bodyPr>
            <a:noAutofit/>
          </a:bodyPr>
          <a:lstStyle/>
          <a:p>
            <a:pPr marL="0" indent="0" algn="ctr">
              <a:spcBef>
                <a:spcPts val="500"/>
              </a:spcBef>
              <a:buNone/>
            </a:pPr>
            <a:r>
              <a:rPr lang="en-CA" sz="3200" dirty="0" smtClean="0"/>
              <a:t>Well, allow me to explain.</a:t>
            </a:r>
          </a:p>
          <a:p>
            <a:pPr marL="0" indent="0" algn="ctr">
              <a:spcBef>
                <a:spcPts val="500"/>
              </a:spcBef>
              <a:buNone/>
            </a:pPr>
            <a:endParaRPr lang="en-CA" sz="3200" dirty="0" smtClean="0">
              <a:solidFill>
                <a:schemeClr val="tx2">
                  <a:lumMod val="50000"/>
                </a:schemeClr>
              </a:solidFill>
            </a:endParaRPr>
          </a:p>
          <a:p>
            <a:pPr marL="0" indent="0" algn="ctr">
              <a:spcBef>
                <a:spcPts val="500"/>
              </a:spcBef>
              <a:buNone/>
            </a:pPr>
            <a:endParaRPr lang="en-CA" sz="3200" dirty="0">
              <a:solidFill>
                <a:schemeClr val="tx2">
                  <a:lumMod val="50000"/>
                </a:schemeClr>
              </a:solidFill>
            </a:endParaRPr>
          </a:p>
          <a:p>
            <a:pPr marL="0" indent="0" algn="ctr">
              <a:spcBef>
                <a:spcPts val="500"/>
              </a:spcBef>
              <a:buNone/>
            </a:pPr>
            <a:r>
              <a:rPr lang="en-CA" sz="3200" dirty="0" smtClean="0">
                <a:solidFill>
                  <a:schemeClr val="accent1"/>
                </a:solidFill>
              </a:rPr>
              <a:t>Accounting is practical. You will use it – even if you don’t see accounting as part of your future career. </a:t>
            </a:r>
          </a:p>
          <a:p>
            <a:pPr marL="0" indent="0" algn="ctr">
              <a:spcBef>
                <a:spcPts val="500"/>
              </a:spcBef>
              <a:buNone/>
            </a:pPr>
            <a:endParaRPr lang="en-CA" sz="3200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8964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88640"/>
            <a:ext cx="10515600" cy="1145224"/>
          </a:xfrm>
        </p:spPr>
        <p:txBody>
          <a:bodyPr>
            <a:noAutofit/>
          </a:bodyPr>
          <a:lstStyle/>
          <a:p>
            <a:pPr algn="ctr"/>
            <a:r>
              <a:rPr lang="en-US" sz="3600" dirty="0" smtClean="0"/>
              <a:t>Feeling Like You Don’t Know Why You’re Here?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84784"/>
            <a:ext cx="10515600" cy="4351338"/>
          </a:xfrm>
        </p:spPr>
        <p:txBody>
          <a:bodyPr>
            <a:noAutofit/>
          </a:bodyPr>
          <a:lstStyle/>
          <a:p>
            <a:pPr marL="0" indent="0" algn="ctr">
              <a:spcBef>
                <a:spcPts val="500"/>
              </a:spcBef>
              <a:buNone/>
            </a:pPr>
            <a:r>
              <a:rPr lang="en-CA" sz="3200" dirty="0" smtClean="0"/>
              <a:t>Well, allow me to explain.</a:t>
            </a:r>
          </a:p>
          <a:p>
            <a:pPr marL="0" indent="0" algn="ctr">
              <a:spcBef>
                <a:spcPts val="500"/>
              </a:spcBef>
              <a:buNone/>
            </a:pPr>
            <a:endParaRPr lang="en-CA" sz="3200" dirty="0">
              <a:solidFill>
                <a:schemeClr val="tx2">
                  <a:lumMod val="50000"/>
                </a:schemeClr>
              </a:solidFill>
            </a:endParaRPr>
          </a:p>
          <a:p>
            <a:pPr marL="0" indent="0" algn="ctr">
              <a:spcBef>
                <a:spcPts val="500"/>
              </a:spcBef>
              <a:buNone/>
            </a:pPr>
            <a:r>
              <a:rPr lang="en-CA" sz="3200" dirty="0" smtClean="0">
                <a:solidFill>
                  <a:schemeClr val="accent1"/>
                </a:solidFill>
              </a:rPr>
              <a:t>You </a:t>
            </a:r>
            <a:r>
              <a:rPr lang="en-CA" sz="3200" dirty="0">
                <a:solidFill>
                  <a:schemeClr val="accent1"/>
                </a:solidFill>
              </a:rPr>
              <a:t>will use it in your personal life.</a:t>
            </a:r>
          </a:p>
          <a:p>
            <a:pPr marL="0" indent="0" algn="ctr">
              <a:spcBef>
                <a:spcPts val="500"/>
              </a:spcBef>
              <a:buNone/>
            </a:pPr>
            <a:endParaRPr lang="en-CA" sz="3200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7595" y="3460732"/>
            <a:ext cx="4136205" cy="292981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bg2"/>
            </a:solidFill>
            <a:miter lim="800000"/>
          </a:ln>
          <a:effectLst>
            <a:reflection blurRad="12700" stA="28000" endPos="28000" dist="5000" dir="5400000" sy="-100000" algn="bl" rotWithShape="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424" y="3460730"/>
            <a:ext cx="2929815" cy="292981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bg2"/>
            </a:solidFill>
            <a:miter lim="800000"/>
          </a:ln>
          <a:effectLst>
            <a:reflection blurRad="12700" stA="28000" endPos="28000" dist="5000" dir="5400000" sy="-100000" algn="bl" rotWithShape="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674" y="3460731"/>
            <a:ext cx="1643936" cy="291868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bg2"/>
            </a:solidFill>
            <a:miter lim="800000"/>
          </a:ln>
          <a:effectLst>
            <a:reflection blurRad="12700" stA="2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48002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88640"/>
            <a:ext cx="10515600" cy="1145224"/>
          </a:xfrm>
        </p:spPr>
        <p:txBody>
          <a:bodyPr>
            <a:noAutofit/>
          </a:bodyPr>
          <a:lstStyle/>
          <a:p>
            <a:pPr algn="ctr"/>
            <a:r>
              <a:rPr lang="en-US" sz="3600" dirty="0" smtClean="0"/>
              <a:t>Feeling Like You Don’t Know Why You’re Here?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28800"/>
            <a:ext cx="10515600" cy="1584176"/>
          </a:xfrm>
        </p:spPr>
        <p:txBody>
          <a:bodyPr>
            <a:noAutofit/>
          </a:bodyPr>
          <a:lstStyle/>
          <a:p>
            <a:pPr marL="0" indent="0" algn="ctr">
              <a:spcBef>
                <a:spcPts val="500"/>
              </a:spcBef>
              <a:buNone/>
            </a:pPr>
            <a:r>
              <a:rPr lang="en-CA" sz="3200" dirty="0" smtClean="0"/>
              <a:t>Well, allow me to explain.</a:t>
            </a:r>
          </a:p>
          <a:p>
            <a:pPr marL="0" indent="0" algn="ctr">
              <a:spcBef>
                <a:spcPts val="500"/>
              </a:spcBef>
              <a:buNone/>
            </a:pPr>
            <a:endParaRPr lang="en-CA" sz="3200" dirty="0">
              <a:solidFill>
                <a:schemeClr val="tx2">
                  <a:lumMod val="50000"/>
                </a:schemeClr>
              </a:solidFill>
            </a:endParaRPr>
          </a:p>
          <a:p>
            <a:pPr marL="0" indent="0" algn="ctr">
              <a:spcBef>
                <a:spcPts val="500"/>
              </a:spcBef>
              <a:buNone/>
            </a:pPr>
            <a:r>
              <a:rPr lang="en-CA" sz="3200" dirty="0" smtClean="0">
                <a:solidFill>
                  <a:schemeClr val="accent1"/>
                </a:solidFill>
              </a:rPr>
              <a:t>You may </a:t>
            </a:r>
            <a:r>
              <a:rPr lang="en-CA" sz="3200" dirty="0">
                <a:solidFill>
                  <a:schemeClr val="accent1"/>
                </a:solidFill>
              </a:rPr>
              <a:t>use it in your </a:t>
            </a:r>
            <a:r>
              <a:rPr lang="en-CA" sz="3200" dirty="0" smtClean="0">
                <a:solidFill>
                  <a:schemeClr val="accent1"/>
                </a:solidFill>
              </a:rPr>
              <a:t>professional </a:t>
            </a:r>
            <a:r>
              <a:rPr lang="en-CA" sz="3200" dirty="0">
                <a:solidFill>
                  <a:schemeClr val="accent1"/>
                </a:solidFill>
              </a:rPr>
              <a:t>life.</a:t>
            </a:r>
          </a:p>
          <a:p>
            <a:pPr marL="0" indent="0" algn="ctr">
              <a:spcBef>
                <a:spcPts val="500"/>
              </a:spcBef>
              <a:buNone/>
            </a:pPr>
            <a:endParaRPr lang="en-CA" sz="32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838200" y="3524939"/>
            <a:ext cx="10515600" cy="120020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18288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18288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indent="-18288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00200" indent="-18288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28800" indent="-18288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57400" indent="-18288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500"/>
              </a:spcBef>
              <a:buFont typeface="Arial" panose="020B0604020202020204" pitchFamily="34" charset="0"/>
              <a:buNone/>
            </a:pPr>
            <a:r>
              <a:rPr lang="en-CA" sz="3200" dirty="0" smtClean="0">
                <a:solidFill>
                  <a:schemeClr val="accent5"/>
                </a:solidFill>
              </a:rPr>
              <a:t>I couldn’t find any fun cartoons for this one. Accounting isn’t really all that funny…</a:t>
            </a:r>
          </a:p>
          <a:p>
            <a:pPr marL="0" indent="0" algn="ctr">
              <a:spcBef>
                <a:spcPts val="500"/>
              </a:spcBef>
              <a:buFont typeface="Arial" panose="020B0604020202020204" pitchFamily="34" charset="0"/>
              <a:buNone/>
            </a:pPr>
            <a:endParaRPr lang="en-CA" sz="32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836415" y="4712568"/>
            <a:ext cx="10515600" cy="120020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18288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18288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indent="-18288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00200" indent="-18288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28800" indent="-18288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57400" indent="-18288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500"/>
              </a:spcBef>
              <a:buFont typeface="Arial" panose="020B0604020202020204" pitchFamily="34" charset="0"/>
              <a:buNone/>
            </a:pPr>
            <a:r>
              <a:rPr lang="en-CA" sz="3200" dirty="0" smtClean="0">
                <a:solidFill>
                  <a:schemeClr val="tx2">
                    <a:lumMod val="50000"/>
                  </a:schemeClr>
                </a:solidFill>
              </a:rPr>
              <a:t>BUT</a:t>
            </a:r>
          </a:p>
          <a:p>
            <a:pPr marL="0" indent="0" algn="ctr">
              <a:spcBef>
                <a:spcPts val="500"/>
              </a:spcBef>
              <a:buFont typeface="Arial" panose="020B0604020202020204" pitchFamily="34" charset="0"/>
              <a:buNone/>
            </a:pPr>
            <a:r>
              <a:rPr lang="en-CA" sz="3200" dirty="0" smtClean="0">
                <a:solidFill>
                  <a:schemeClr val="tx2">
                    <a:lumMod val="50000"/>
                  </a:schemeClr>
                </a:solidFill>
              </a:rPr>
              <a:t>It is profitable.</a:t>
            </a:r>
          </a:p>
          <a:p>
            <a:pPr marL="0" indent="0" algn="ctr">
              <a:spcBef>
                <a:spcPts val="500"/>
              </a:spcBef>
              <a:buFont typeface="Arial" panose="020B0604020202020204" pitchFamily="34" charset="0"/>
              <a:buNone/>
            </a:pPr>
            <a:endParaRPr lang="en-CA" sz="3200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9679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88640"/>
            <a:ext cx="10515600" cy="1145224"/>
          </a:xfrm>
        </p:spPr>
        <p:txBody>
          <a:bodyPr>
            <a:normAutofit/>
          </a:bodyPr>
          <a:lstStyle/>
          <a:p>
            <a:pPr algn="ctr"/>
            <a:r>
              <a:rPr lang="en-US" sz="6000" dirty="0" smtClean="0"/>
              <a:t>$$$$$$$$</a:t>
            </a:r>
            <a:endParaRPr lang="en-US" sz="6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381918"/>
            <a:ext cx="10515600" cy="4351338"/>
          </a:xfrm>
        </p:spPr>
        <p:txBody>
          <a:bodyPr>
            <a:noAutofit/>
          </a:bodyPr>
          <a:lstStyle/>
          <a:p>
            <a:pPr marL="0" indent="0" algn="ctr">
              <a:spcBef>
                <a:spcPts val="500"/>
              </a:spcBef>
              <a:buNone/>
            </a:pPr>
            <a:r>
              <a:rPr lang="en-CA" sz="3200" dirty="0" smtClean="0"/>
              <a:t>Accountants earn between </a:t>
            </a:r>
          </a:p>
          <a:p>
            <a:pPr marL="0" indent="0" algn="ctr">
              <a:spcBef>
                <a:spcPts val="500"/>
              </a:spcBef>
              <a:buNone/>
            </a:pPr>
            <a:r>
              <a:rPr lang="en-CA" sz="3200" dirty="0" smtClean="0">
                <a:solidFill>
                  <a:schemeClr val="tx2">
                    <a:lumMod val="50000"/>
                  </a:schemeClr>
                </a:solidFill>
              </a:rPr>
              <a:t>$35 000 - $125 000 </a:t>
            </a:r>
          </a:p>
          <a:p>
            <a:pPr marL="0" indent="0" algn="ctr">
              <a:spcBef>
                <a:spcPts val="500"/>
              </a:spcBef>
              <a:buNone/>
            </a:pPr>
            <a:r>
              <a:rPr lang="en-CA" sz="3200" dirty="0" smtClean="0"/>
              <a:t>per year</a:t>
            </a:r>
            <a:endParaRPr lang="en-CA" sz="3200" dirty="0" smtClean="0">
              <a:solidFill>
                <a:schemeClr val="accent5"/>
              </a:solidFill>
            </a:endParaRPr>
          </a:p>
          <a:p>
            <a:pPr marL="0" indent="0" algn="ctr">
              <a:spcBef>
                <a:spcPts val="500"/>
              </a:spcBef>
              <a:buNone/>
            </a:pPr>
            <a:endParaRPr lang="en-CA" sz="1000" dirty="0" smtClean="0"/>
          </a:p>
          <a:p>
            <a:pPr marL="0" indent="0" algn="ctr">
              <a:spcBef>
                <a:spcPts val="500"/>
              </a:spcBef>
              <a:buNone/>
            </a:pPr>
            <a:r>
              <a:rPr lang="en-CA" sz="3200" dirty="0" smtClean="0"/>
              <a:t>The median income is </a:t>
            </a:r>
          </a:p>
          <a:p>
            <a:pPr marL="0" indent="0" algn="ctr">
              <a:spcBef>
                <a:spcPts val="500"/>
              </a:spcBef>
              <a:buNone/>
            </a:pPr>
            <a:r>
              <a:rPr lang="en-CA" sz="3200" dirty="0" smtClean="0">
                <a:solidFill>
                  <a:schemeClr val="tx2">
                    <a:lumMod val="50000"/>
                  </a:schemeClr>
                </a:solidFill>
              </a:rPr>
              <a:t>$60 000</a:t>
            </a:r>
          </a:p>
          <a:p>
            <a:pPr marL="0" indent="0" algn="ctr">
              <a:spcBef>
                <a:spcPts val="500"/>
              </a:spcBef>
              <a:buNone/>
            </a:pPr>
            <a:r>
              <a:rPr lang="en-CA" sz="3200" dirty="0"/>
              <a:t>p</a:t>
            </a:r>
            <a:r>
              <a:rPr lang="en-CA" sz="3200" dirty="0" smtClean="0"/>
              <a:t>er year</a:t>
            </a:r>
          </a:p>
          <a:p>
            <a:pPr marL="0" indent="0" algn="ctr">
              <a:spcBef>
                <a:spcPts val="500"/>
              </a:spcBef>
              <a:buNone/>
            </a:pPr>
            <a:endParaRPr lang="en-CA" sz="1000" dirty="0" smtClean="0">
              <a:solidFill>
                <a:schemeClr val="accent1"/>
              </a:solidFill>
            </a:endParaRPr>
          </a:p>
          <a:p>
            <a:pPr marL="0" indent="0" algn="ctr">
              <a:spcBef>
                <a:spcPts val="500"/>
              </a:spcBef>
              <a:buNone/>
            </a:pPr>
            <a:r>
              <a:rPr lang="en-CA" sz="3200" dirty="0" smtClean="0"/>
              <a:t>BUT a Chief Financial Officer can earn up to</a:t>
            </a:r>
          </a:p>
          <a:p>
            <a:pPr marL="0" indent="0" algn="ctr">
              <a:spcBef>
                <a:spcPts val="500"/>
              </a:spcBef>
              <a:buNone/>
            </a:pPr>
            <a:r>
              <a:rPr lang="en-CA" sz="3200" dirty="0" smtClean="0">
                <a:solidFill>
                  <a:schemeClr val="tx2">
                    <a:lumMod val="50000"/>
                  </a:schemeClr>
                </a:solidFill>
              </a:rPr>
              <a:t>$240 000</a:t>
            </a:r>
          </a:p>
          <a:p>
            <a:pPr marL="0" indent="0" algn="ctr">
              <a:spcBef>
                <a:spcPts val="500"/>
              </a:spcBef>
              <a:buNone/>
            </a:pPr>
            <a:r>
              <a:rPr lang="en-CA" sz="3200" dirty="0"/>
              <a:t>p</a:t>
            </a:r>
            <a:r>
              <a:rPr lang="en-CA" sz="3200" dirty="0" smtClean="0"/>
              <a:t>er year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929329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88640"/>
            <a:ext cx="10515600" cy="1145224"/>
          </a:xfrm>
        </p:spPr>
        <p:txBody>
          <a:bodyPr>
            <a:normAutofit/>
          </a:bodyPr>
          <a:lstStyle/>
          <a:p>
            <a:pPr algn="ctr"/>
            <a:r>
              <a:rPr lang="en-US" sz="6000" dirty="0" smtClean="0"/>
              <a:t>Accounting Careers</a:t>
            </a:r>
            <a:endParaRPr lang="en-US" sz="6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381918"/>
            <a:ext cx="10515600" cy="4351338"/>
          </a:xfrm>
        </p:spPr>
        <p:txBody>
          <a:bodyPr>
            <a:noAutofit/>
          </a:bodyPr>
          <a:lstStyle/>
          <a:p>
            <a:pPr marL="0" indent="0" algn="ctr">
              <a:spcBef>
                <a:spcPts val="500"/>
              </a:spcBef>
              <a:buNone/>
            </a:pPr>
            <a:r>
              <a:rPr lang="en-CA" sz="3200" dirty="0" smtClean="0"/>
              <a:t>An accountant is responsible for helping with all sorts of logic and numbers-based tasks, including preparing financial documents, making budgets and filing taxes.</a:t>
            </a:r>
          </a:p>
          <a:p>
            <a:pPr marL="0" indent="0" algn="ctr">
              <a:spcBef>
                <a:spcPts val="500"/>
              </a:spcBef>
              <a:buNone/>
            </a:pPr>
            <a:endParaRPr lang="en-CA" sz="3200" dirty="0"/>
          </a:p>
          <a:p>
            <a:pPr marL="0" indent="0" algn="ctr">
              <a:spcBef>
                <a:spcPts val="500"/>
              </a:spcBef>
              <a:buNone/>
            </a:pPr>
            <a:r>
              <a:rPr lang="en-CA" sz="3600" dirty="0" smtClean="0">
                <a:solidFill>
                  <a:schemeClr val="accent5"/>
                </a:solidFill>
              </a:rPr>
              <a:t>There are SO levels of accountants:</a:t>
            </a:r>
          </a:p>
          <a:p>
            <a:pPr algn="ctr">
              <a:spcBef>
                <a:spcPts val="500"/>
              </a:spcBef>
            </a:pPr>
            <a:r>
              <a:rPr lang="en-US" sz="3200" dirty="0" smtClean="0"/>
              <a:t>MBA (Masters in Business Degree)</a:t>
            </a:r>
          </a:p>
          <a:p>
            <a:pPr algn="ctr">
              <a:spcBef>
                <a:spcPts val="500"/>
              </a:spcBef>
            </a:pPr>
            <a:r>
              <a:rPr lang="en-US" sz="3200" dirty="0" smtClean="0"/>
              <a:t>CPA (Chartered Professional Accountant)</a:t>
            </a:r>
          </a:p>
          <a:p>
            <a:pPr algn="ctr">
              <a:spcBef>
                <a:spcPts val="500"/>
              </a:spcBef>
            </a:pPr>
            <a:r>
              <a:rPr lang="en-US" sz="3200" dirty="0" smtClean="0"/>
              <a:t>Managerial Accountant (Manager)</a:t>
            </a:r>
          </a:p>
          <a:p>
            <a:pPr algn="ctr">
              <a:spcBef>
                <a:spcPts val="500"/>
              </a:spcBef>
            </a:pPr>
            <a:r>
              <a:rPr lang="en-US" sz="3200" dirty="0" smtClean="0"/>
              <a:t>CFO (Chief Financial Officer)</a:t>
            </a:r>
            <a:endParaRPr lang="en-US" sz="3200" dirty="0"/>
          </a:p>
        </p:txBody>
      </p:sp>
      <p:pic>
        <p:nvPicPr>
          <p:cNvPr id="4" name="Shrimp... According To Bubba Gump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94518" y="571055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126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88640"/>
            <a:ext cx="10515600" cy="1145224"/>
          </a:xfrm>
        </p:spPr>
        <p:txBody>
          <a:bodyPr>
            <a:normAutofit/>
          </a:bodyPr>
          <a:lstStyle/>
          <a:p>
            <a:pPr algn="ctr"/>
            <a:r>
              <a:rPr lang="en-US" sz="6000" dirty="0" smtClean="0"/>
              <a:t>Accounting Careers</a:t>
            </a:r>
            <a:endParaRPr lang="en-US" sz="6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381918"/>
            <a:ext cx="10515600" cy="4351338"/>
          </a:xfrm>
        </p:spPr>
        <p:txBody>
          <a:bodyPr>
            <a:noAutofit/>
          </a:bodyPr>
          <a:lstStyle/>
          <a:p>
            <a:pPr marL="0" indent="0" algn="ctr">
              <a:spcBef>
                <a:spcPts val="500"/>
              </a:spcBef>
              <a:buNone/>
            </a:pPr>
            <a:r>
              <a:rPr lang="en-CA" sz="3200" dirty="0" smtClean="0"/>
              <a:t>An accountant is responsible for helping with all sorts of logic and numbers-based tasks, including preparing financial documents, making budgets and filing taxes.</a:t>
            </a:r>
          </a:p>
          <a:p>
            <a:pPr marL="0" indent="0" algn="ctr">
              <a:spcBef>
                <a:spcPts val="500"/>
              </a:spcBef>
              <a:buNone/>
            </a:pPr>
            <a:endParaRPr lang="en-CA" sz="3200" dirty="0"/>
          </a:p>
          <a:p>
            <a:pPr marL="0" indent="0" algn="ctr">
              <a:spcBef>
                <a:spcPts val="500"/>
              </a:spcBef>
              <a:buNone/>
            </a:pPr>
            <a:r>
              <a:rPr lang="en-CA" sz="3600" dirty="0" smtClean="0">
                <a:solidFill>
                  <a:schemeClr val="accent5"/>
                </a:solidFill>
              </a:rPr>
              <a:t>There are SO many types of accountants:</a:t>
            </a:r>
          </a:p>
          <a:p>
            <a:pPr algn="ctr">
              <a:spcBef>
                <a:spcPts val="500"/>
              </a:spcBef>
            </a:pPr>
            <a:r>
              <a:rPr lang="en-US" sz="3200" dirty="0" smtClean="0"/>
              <a:t>Government Accountants</a:t>
            </a:r>
          </a:p>
          <a:p>
            <a:pPr algn="ctr">
              <a:spcBef>
                <a:spcPts val="500"/>
              </a:spcBef>
            </a:pPr>
            <a:r>
              <a:rPr lang="en-US" sz="3200" dirty="0" smtClean="0"/>
              <a:t>Public Accountants</a:t>
            </a:r>
          </a:p>
          <a:p>
            <a:pPr algn="ctr">
              <a:spcBef>
                <a:spcPts val="500"/>
              </a:spcBef>
            </a:pPr>
            <a:r>
              <a:rPr lang="en-US" sz="3200" dirty="0" smtClean="0"/>
              <a:t>Business Accountants</a:t>
            </a:r>
          </a:p>
          <a:p>
            <a:pPr algn="ctr">
              <a:spcBef>
                <a:spcPts val="500"/>
              </a:spcBef>
            </a:pPr>
            <a:r>
              <a:rPr lang="en-US" sz="3200" dirty="0" smtClean="0"/>
              <a:t>Forensic Accountants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420119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88640"/>
            <a:ext cx="10515600" cy="1145224"/>
          </a:xfrm>
        </p:spPr>
        <p:txBody>
          <a:bodyPr>
            <a:normAutofit/>
          </a:bodyPr>
          <a:lstStyle/>
          <a:p>
            <a:pPr algn="ctr"/>
            <a:r>
              <a:rPr lang="en-US" sz="6000" dirty="0" smtClean="0"/>
              <a:t>Accounting Careers</a:t>
            </a:r>
            <a:endParaRPr lang="en-US" sz="6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340768"/>
            <a:ext cx="10515600" cy="4351338"/>
          </a:xfrm>
        </p:spPr>
        <p:txBody>
          <a:bodyPr>
            <a:noAutofit/>
          </a:bodyPr>
          <a:lstStyle/>
          <a:p>
            <a:pPr marL="0" indent="0" algn="ctr">
              <a:spcBef>
                <a:spcPts val="500"/>
              </a:spcBef>
              <a:buNone/>
            </a:pPr>
            <a:r>
              <a:rPr lang="en-CA" sz="3200" dirty="0" smtClean="0"/>
              <a:t>An accountant is responsible for helping with all sorts of logic and numbers-based tasks, including preparing financial documents, making budgets and filing taxes.</a:t>
            </a:r>
          </a:p>
          <a:p>
            <a:pPr marL="0" indent="0" algn="ctr">
              <a:spcBef>
                <a:spcPts val="500"/>
              </a:spcBef>
              <a:buNone/>
            </a:pPr>
            <a:endParaRPr lang="en-CA" sz="1000" dirty="0"/>
          </a:p>
          <a:p>
            <a:pPr marL="0" indent="0" algn="ctr">
              <a:spcBef>
                <a:spcPts val="500"/>
              </a:spcBef>
              <a:buNone/>
            </a:pPr>
            <a:r>
              <a:rPr lang="en-CA" sz="3600" dirty="0" smtClean="0">
                <a:solidFill>
                  <a:schemeClr val="accent5"/>
                </a:solidFill>
              </a:rPr>
              <a:t>There are SO many RELATED careers:</a:t>
            </a:r>
          </a:p>
          <a:p>
            <a:pPr algn="ctr">
              <a:spcBef>
                <a:spcPts val="500"/>
              </a:spcBef>
            </a:pPr>
            <a:r>
              <a:rPr lang="en-US" sz="3200" dirty="0" smtClean="0"/>
              <a:t>Actuary</a:t>
            </a:r>
          </a:p>
          <a:p>
            <a:pPr algn="ctr">
              <a:spcBef>
                <a:spcPts val="500"/>
              </a:spcBef>
            </a:pPr>
            <a:r>
              <a:rPr lang="en-US" sz="3200" dirty="0" smtClean="0"/>
              <a:t>Auditor</a:t>
            </a:r>
          </a:p>
          <a:p>
            <a:pPr algn="ctr">
              <a:spcBef>
                <a:spcPts val="500"/>
              </a:spcBef>
            </a:pPr>
            <a:r>
              <a:rPr lang="en-US" sz="3200" dirty="0" smtClean="0"/>
              <a:t>Bookkeeper</a:t>
            </a:r>
          </a:p>
          <a:p>
            <a:pPr algn="ctr">
              <a:spcBef>
                <a:spcPts val="500"/>
              </a:spcBef>
            </a:pPr>
            <a:r>
              <a:rPr lang="en-US" sz="3200" dirty="0" smtClean="0"/>
              <a:t>Economist</a:t>
            </a:r>
          </a:p>
          <a:p>
            <a:pPr algn="ctr">
              <a:spcBef>
                <a:spcPts val="500"/>
              </a:spcBef>
            </a:pPr>
            <a:r>
              <a:rPr lang="en-US" sz="3200" dirty="0" smtClean="0"/>
              <a:t>Investment Banker</a:t>
            </a:r>
          </a:p>
          <a:p>
            <a:pPr algn="ctr">
              <a:spcBef>
                <a:spcPts val="500"/>
              </a:spcBef>
            </a:pPr>
            <a:r>
              <a:rPr lang="en-US" sz="3200" dirty="0" smtClean="0"/>
              <a:t>Loans Clerk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037186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411568"/>
            <a:ext cx="10515600" cy="1145224"/>
          </a:xfrm>
        </p:spPr>
        <p:txBody>
          <a:bodyPr>
            <a:normAutofit/>
          </a:bodyPr>
          <a:lstStyle/>
          <a:p>
            <a:pPr algn="ctr"/>
            <a:r>
              <a:rPr lang="en-US" sz="6000" dirty="0" smtClean="0"/>
              <a:t>The Basics</a:t>
            </a:r>
            <a:endParaRPr lang="en-US" sz="6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957982"/>
            <a:ext cx="10515600" cy="4351338"/>
          </a:xfrm>
        </p:spPr>
        <p:txBody>
          <a:bodyPr>
            <a:noAutofit/>
          </a:bodyPr>
          <a:lstStyle/>
          <a:p>
            <a:pPr marL="0" indent="0" algn="ctr">
              <a:spcBef>
                <a:spcPts val="500"/>
              </a:spcBef>
              <a:buNone/>
            </a:pPr>
            <a:r>
              <a:rPr lang="en-CA" sz="3200" dirty="0" smtClean="0"/>
              <a:t>Anyways, you can’t grab </a:t>
            </a:r>
            <a:r>
              <a:rPr lang="en-CA" sz="3200" dirty="0" err="1" smtClean="0"/>
              <a:t>ahold</a:t>
            </a:r>
            <a:r>
              <a:rPr lang="en-CA" sz="3200" dirty="0" smtClean="0"/>
              <a:t> of any of these fancy careers if you don’t even know the basics.</a:t>
            </a:r>
          </a:p>
          <a:p>
            <a:pPr marL="0" indent="0" algn="ctr">
              <a:spcBef>
                <a:spcPts val="500"/>
              </a:spcBef>
              <a:buNone/>
            </a:pPr>
            <a:endParaRPr lang="en-CA" sz="6600" dirty="0">
              <a:solidFill>
                <a:schemeClr val="accent1"/>
              </a:solidFill>
            </a:endParaRPr>
          </a:p>
          <a:p>
            <a:pPr marL="0" indent="0" algn="ctr">
              <a:spcBef>
                <a:spcPts val="500"/>
              </a:spcBef>
              <a:buNone/>
            </a:pPr>
            <a:r>
              <a:rPr lang="en-CA" sz="6600" dirty="0" smtClean="0">
                <a:solidFill>
                  <a:schemeClr val="tx2">
                    <a:lumMod val="50000"/>
                  </a:schemeClr>
                </a:solidFill>
              </a:rPr>
              <a:t>So let’s get to it.</a:t>
            </a:r>
            <a:endParaRPr lang="en-US" sz="6600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5659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Two Content Layout with SmartArt</a:t>
            </a:r>
            <a:endParaRPr lang="en-US" dirty="0"/>
          </a:p>
        </p:txBody>
      </p:sp>
      <p:graphicFrame>
        <p:nvGraphicFramePr>
          <p:cNvPr id="6" name="Content Placeholder 5" descr="Segmented Process" title="SmartArt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397201704"/>
              </p:ext>
            </p:extLst>
          </p:nvPr>
        </p:nvGraphicFramePr>
        <p:xfrm>
          <a:off x="6324600" y="1825625"/>
          <a:ext cx="50292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First bullet point here</a:t>
            </a:r>
          </a:p>
          <a:p>
            <a:r>
              <a:rPr lang="en-US" dirty="0" smtClean="0"/>
              <a:t>Second bullet point here</a:t>
            </a:r>
          </a:p>
          <a:p>
            <a:r>
              <a:rPr lang="en-US" dirty="0" smtClean="0"/>
              <a:t>Third bullet point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6022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CA" sz="4000" dirty="0" err="1" smtClean="0"/>
              <a:t>PollEverywhere</a:t>
            </a:r>
            <a:endParaRPr lang="en-CA" sz="4000" dirty="0"/>
          </a:p>
        </p:txBody>
      </p:sp>
      <p:pic>
        <p:nvPicPr>
          <p:cNvPr id="5" name="Picture 4">
            <a:hlinkClick r:id="rId2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5686" y="2204864"/>
            <a:ext cx="7460627" cy="371126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bg2"/>
            </a:solidFill>
            <a:miter lim="800000"/>
          </a:ln>
          <a:effectLst>
            <a:reflection blurRad="12700" stA="28000" endPos="28000" dist="5000" dir="5400000" sy="-100000" algn="bl" rotWithShape="0"/>
          </a:effectLst>
        </p:spPr>
      </p:pic>
      <p:sp>
        <p:nvSpPr>
          <p:cNvPr id="6" name="TextBox 5"/>
          <p:cNvSpPr txBox="1"/>
          <p:nvPr/>
        </p:nvSpPr>
        <p:spPr>
          <a:xfrm>
            <a:off x="2711624" y="1412776"/>
            <a:ext cx="66287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400" dirty="0" smtClean="0"/>
              <a:t>What do you already know about accounting?</a:t>
            </a:r>
            <a:endParaRPr lang="en-CA" sz="2400" dirty="0"/>
          </a:p>
        </p:txBody>
      </p:sp>
    </p:spTree>
    <p:extLst>
      <p:ext uri="{BB962C8B-B14F-4D97-AF65-F5344CB8AC3E}">
        <p14:creationId xmlns:p14="http://schemas.microsoft.com/office/powerpoint/2010/main" val="2504695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3796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500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9439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7431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/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986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Title and Content Layout with Table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First bullet point here</a:t>
            </a:r>
          </a:p>
          <a:p>
            <a:r>
              <a:rPr lang="en-US" dirty="0" smtClean="0"/>
              <a:t>Second bullet point here</a:t>
            </a:r>
          </a:p>
          <a:p>
            <a:r>
              <a:rPr lang="en-US" dirty="0" smtClean="0"/>
              <a:t>Third bullet point here</a:t>
            </a:r>
          </a:p>
        </p:txBody>
      </p:sp>
      <p:graphicFrame>
        <p:nvGraphicFramePr>
          <p:cNvPr id="5" name="Content Placeholder 4" descr="Sample table with 3 columns, 4 rows" title="Table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911840309"/>
              </p:ext>
            </p:extLst>
          </p:nvPr>
        </p:nvGraphicFramePr>
        <p:xfrm>
          <a:off x="6324600" y="1825623"/>
          <a:ext cx="5029200" cy="2289176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1676400"/>
                <a:gridCol w="1676400"/>
                <a:gridCol w="1676400"/>
              </a:tblGrid>
              <a:tr h="572294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Group 1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Group 2</a:t>
                      </a:r>
                      <a:endParaRPr lang="en-US" dirty="0"/>
                    </a:p>
                  </a:txBody>
                  <a:tcPr anchor="ctr"/>
                </a:tc>
              </a:tr>
              <a:tr h="572294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Class 1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82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95</a:t>
                      </a:r>
                      <a:endParaRPr lang="en-US" dirty="0"/>
                    </a:p>
                  </a:txBody>
                  <a:tcPr anchor="ctr"/>
                </a:tc>
              </a:tr>
              <a:tr h="572294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Class 2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76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88</a:t>
                      </a:r>
                      <a:endParaRPr lang="en-US" dirty="0"/>
                    </a:p>
                  </a:txBody>
                  <a:tcPr anchor="ctr"/>
                </a:tc>
              </a:tr>
              <a:tr h="572294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Class 3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84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90</a:t>
                      </a:r>
                      <a:endParaRPr lang="en-US" dirty="0"/>
                    </a:p>
                  </a:txBody>
                  <a:tcPr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80589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Title and Content Layout with Chart</a:t>
            </a:r>
            <a:endParaRPr lang="en-US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88937946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900486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What is Accounti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55440" y="404664"/>
            <a:ext cx="10153128" cy="571113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bg2"/>
            </a:solidFill>
            <a:miter lim="800000"/>
          </a:ln>
          <a:effectLst>
            <a:reflection blurRad="12700" stA="2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53290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88640"/>
            <a:ext cx="10515600" cy="1145224"/>
          </a:xfrm>
        </p:spPr>
        <p:txBody>
          <a:bodyPr>
            <a:normAutofit/>
          </a:bodyPr>
          <a:lstStyle/>
          <a:p>
            <a:pPr algn="ctr"/>
            <a:r>
              <a:rPr lang="en-US" sz="6000" dirty="0" smtClean="0"/>
              <a:t>What is Business?</a:t>
            </a:r>
            <a:endParaRPr lang="en-US" sz="6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56792"/>
            <a:ext cx="10515600" cy="4351338"/>
          </a:xfrm>
        </p:spPr>
        <p:txBody>
          <a:bodyPr>
            <a:noAutofit/>
          </a:bodyPr>
          <a:lstStyle/>
          <a:p>
            <a:pPr marL="0" indent="0" algn="ctr">
              <a:spcBef>
                <a:spcPts val="500"/>
              </a:spcBef>
              <a:buNone/>
            </a:pPr>
            <a:r>
              <a:rPr lang="en-CA" sz="3200" dirty="0"/>
              <a:t>The exchange </a:t>
            </a:r>
            <a:r>
              <a:rPr lang="en-CA" sz="3200" dirty="0" smtClean="0"/>
              <a:t>of</a:t>
            </a:r>
          </a:p>
          <a:p>
            <a:pPr marL="0" indent="0" algn="ctr">
              <a:spcBef>
                <a:spcPts val="500"/>
              </a:spcBef>
              <a:buNone/>
            </a:pPr>
            <a:endParaRPr lang="en-CA" sz="1000" dirty="0" smtClean="0">
              <a:solidFill>
                <a:schemeClr val="accent5"/>
              </a:solidFill>
            </a:endParaRPr>
          </a:p>
          <a:p>
            <a:pPr marL="0" indent="0" algn="ctr">
              <a:spcBef>
                <a:spcPts val="500"/>
              </a:spcBef>
              <a:buNone/>
            </a:pPr>
            <a:r>
              <a:rPr lang="en-CA" sz="3200" dirty="0" smtClean="0">
                <a:solidFill>
                  <a:schemeClr val="accent5"/>
                </a:solidFill>
              </a:rPr>
              <a:t>GOODS</a:t>
            </a:r>
          </a:p>
          <a:p>
            <a:pPr marL="0" indent="0" algn="ctr">
              <a:spcBef>
                <a:spcPts val="500"/>
              </a:spcBef>
              <a:buNone/>
            </a:pPr>
            <a:r>
              <a:rPr lang="en-CA" sz="2400" i="1" dirty="0" smtClean="0"/>
              <a:t>Think: lettuce</a:t>
            </a:r>
            <a:r>
              <a:rPr lang="en-CA" sz="2400" i="1" dirty="0"/>
              <a:t>, Ferraris, </a:t>
            </a:r>
            <a:r>
              <a:rPr lang="en-CA" sz="2400" i="1" dirty="0" smtClean="0"/>
              <a:t>Converse</a:t>
            </a:r>
          </a:p>
          <a:p>
            <a:pPr marL="0" indent="0" algn="ctr">
              <a:spcBef>
                <a:spcPts val="500"/>
              </a:spcBef>
              <a:buNone/>
            </a:pPr>
            <a:endParaRPr lang="en-CA" sz="1000" i="1" dirty="0" smtClean="0"/>
          </a:p>
          <a:p>
            <a:pPr marL="0" indent="0" algn="ctr">
              <a:spcBef>
                <a:spcPts val="500"/>
              </a:spcBef>
              <a:buNone/>
            </a:pPr>
            <a:r>
              <a:rPr lang="en-CA" sz="3200" dirty="0" smtClean="0"/>
              <a:t>or </a:t>
            </a:r>
          </a:p>
          <a:p>
            <a:pPr marL="0" indent="0" algn="ctr">
              <a:spcBef>
                <a:spcPts val="500"/>
              </a:spcBef>
              <a:buNone/>
            </a:pPr>
            <a:endParaRPr lang="en-CA" sz="1000" dirty="0" smtClean="0"/>
          </a:p>
          <a:p>
            <a:pPr marL="0" indent="0" algn="ctr">
              <a:spcBef>
                <a:spcPts val="500"/>
              </a:spcBef>
              <a:buNone/>
            </a:pPr>
            <a:r>
              <a:rPr lang="en-CA" sz="3200" dirty="0" smtClean="0">
                <a:solidFill>
                  <a:schemeClr val="accent5"/>
                </a:solidFill>
              </a:rPr>
              <a:t>SERVICES</a:t>
            </a:r>
          </a:p>
          <a:p>
            <a:pPr marL="0" indent="0" algn="ctr">
              <a:spcBef>
                <a:spcPts val="500"/>
              </a:spcBef>
              <a:buNone/>
            </a:pPr>
            <a:r>
              <a:rPr lang="en-CA" sz="2400" i="1" dirty="0" smtClean="0"/>
              <a:t>Think: housekeeping</a:t>
            </a:r>
            <a:r>
              <a:rPr lang="en-CA" sz="2400" i="1" dirty="0"/>
              <a:t>, Skydiving, Escape </a:t>
            </a:r>
            <a:r>
              <a:rPr lang="en-CA" sz="2400" i="1" dirty="0" smtClean="0"/>
              <a:t>Rooming</a:t>
            </a:r>
          </a:p>
          <a:p>
            <a:pPr marL="0" indent="0" algn="ctr">
              <a:spcBef>
                <a:spcPts val="500"/>
              </a:spcBef>
              <a:buNone/>
            </a:pPr>
            <a:endParaRPr lang="en-CA" sz="1000" i="1" dirty="0" smtClean="0"/>
          </a:p>
          <a:p>
            <a:pPr marL="0" indent="0" algn="ctr">
              <a:spcBef>
                <a:spcPts val="500"/>
              </a:spcBef>
              <a:buNone/>
            </a:pPr>
            <a:r>
              <a:rPr lang="en-CA" sz="3200" dirty="0" smtClean="0"/>
              <a:t>For</a:t>
            </a:r>
          </a:p>
          <a:p>
            <a:pPr marL="0" indent="0" algn="ctr">
              <a:spcBef>
                <a:spcPts val="500"/>
              </a:spcBef>
              <a:buNone/>
            </a:pPr>
            <a:endParaRPr lang="en-CA" sz="1000" dirty="0" smtClean="0"/>
          </a:p>
          <a:p>
            <a:pPr marL="0" indent="0" algn="ctr">
              <a:spcBef>
                <a:spcPts val="500"/>
              </a:spcBef>
              <a:buNone/>
            </a:pPr>
            <a:r>
              <a:rPr lang="en-CA" sz="3200" dirty="0" smtClean="0">
                <a:solidFill>
                  <a:schemeClr val="tx2">
                    <a:lumMod val="50000"/>
                  </a:schemeClr>
                </a:solidFill>
              </a:rPr>
              <a:t>$$$$$ </a:t>
            </a:r>
            <a:r>
              <a:rPr lang="en-CA" sz="3200" dirty="0">
                <a:solidFill>
                  <a:schemeClr val="tx2">
                    <a:lumMod val="50000"/>
                  </a:schemeClr>
                </a:solidFill>
              </a:rPr>
              <a:t>(aka profit</a:t>
            </a:r>
            <a:r>
              <a:rPr lang="en-CA" sz="3200" dirty="0" smtClean="0">
                <a:solidFill>
                  <a:schemeClr val="tx2">
                    <a:lumMod val="50000"/>
                  </a:schemeClr>
                </a:solidFill>
              </a:rPr>
              <a:t>)</a:t>
            </a:r>
            <a:endParaRPr lang="en-US" sz="3200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393" y="3966380"/>
            <a:ext cx="2232248" cy="240917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0336" y="1556792"/>
            <a:ext cx="2595120" cy="194634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38100" cap="sq">
            <a:solidFill>
              <a:schemeClr val="bg2"/>
            </a:solidFill>
            <a:miter lim="800000"/>
          </a:ln>
          <a:effectLst>
            <a:reflection blurRad="12700" stA="28000" endPos="28000" dist="5000" dir="5400000" sy="-100000" algn="bl" rotWithShape="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960283" y="4452778"/>
            <a:ext cx="2448272" cy="192476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753" y="1457081"/>
            <a:ext cx="2039888" cy="2039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2195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88640"/>
            <a:ext cx="10515600" cy="1145224"/>
          </a:xfrm>
        </p:spPr>
        <p:txBody>
          <a:bodyPr>
            <a:normAutofit/>
          </a:bodyPr>
          <a:lstStyle/>
          <a:p>
            <a:pPr algn="ctr"/>
            <a:r>
              <a:rPr lang="en-US" sz="6000" dirty="0" smtClean="0"/>
              <a:t>So…What is Accounting?</a:t>
            </a:r>
            <a:endParaRPr lang="en-US" sz="6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69950"/>
            <a:ext cx="10515600" cy="4351338"/>
          </a:xfrm>
        </p:spPr>
        <p:txBody>
          <a:bodyPr>
            <a:noAutofit/>
          </a:bodyPr>
          <a:lstStyle/>
          <a:p>
            <a:pPr marL="0" indent="0" algn="ctr">
              <a:spcBef>
                <a:spcPts val="500"/>
              </a:spcBef>
              <a:buNone/>
            </a:pPr>
            <a:r>
              <a:rPr lang="en-CA" sz="3200" dirty="0" smtClean="0"/>
              <a:t>A mathematical and organizational</a:t>
            </a:r>
          </a:p>
          <a:p>
            <a:pPr marL="0" indent="0" algn="ctr">
              <a:spcBef>
                <a:spcPts val="500"/>
              </a:spcBef>
              <a:buNone/>
            </a:pPr>
            <a:r>
              <a:rPr lang="en-CA" sz="3200" dirty="0" smtClean="0">
                <a:solidFill>
                  <a:schemeClr val="accent5"/>
                </a:solidFill>
              </a:rPr>
              <a:t>SYSTEM</a:t>
            </a:r>
          </a:p>
          <a:p>
            <a:pPr marL="0" indent="0" algn="ctr">
              <a:spcBef>
                <a:spcPts val="500"/>
              </a:spcBef>
              <a:buNone/>
            </a:pPr>
            <a:endParaRPr lang="en-CA" sz="3200" dirty="0" smtClean="0"/>
          </a:p>
          <a:p>
            <a:pPr marL="0" indent="0" algn="ctr">
              <a:spcBef>
                <a:spcPts val="500"/>
              </a:spcBef>
              <a:buNone/>
            </a:pPr>
            <a:r>
              <a:rPr lang="en-CA" sz="3200" dirty="0" smtClean="0"/>
              <a:t>that provides financial information</a:t>
            </a:r>
          </a:p>
          <a:p>
            <a:pPr marL="0" indent="0" algn="ctr">
              <a:spcBef>
                <a:spcPts val="500"/>
              </a:spcBef>
              <a:buNone/>
            </a:pPr>
            <a:r>
              <a:rPr lang="en-CA" sz="3200" dirty="0" smtClean="0"/>
              <a:t>used to make</a:t>
            </a:r>
          </a:p>
          <a:p>
            <a:pPr marL="0" indent="0" algn="ctr">
              <a:spcBef>
                <a:spcPts val="500"/>
              </a:spcBef>
              <a:buNone/>
            </a:pPr>
            <a:r>
              <a:rPr lang="en-CA" sz="3200" dirty="0" smtClean="0">
                <a:solidFill>
                  <a:schemeClr val="accent1"/>
                </a:solidFill>
              </a:rPr>
              <a:t>DECISIONS</a:t>
            </a:r>
          </a:p>
          <a:p>
            <a:pPr marL="0" indent="0" algn="ctr">
              <a:spcBef>
                <a:spcPts val="500"/>
              </a:spcBef>
              <a:buNone/>
            </a:pPr>
            <a:endParaRPr lang="en-CA" sz="3200" dirty="0" smtClean="0">
              <a:solidFill>
                <a:schemeClr val="accent1"/>
              </a:solidFill>
            </a:endParaRPr>
          </a:p>
          <a:p>
            <a:pPr marL="0" indent="0" algn="ctr">
              <a:spcBef>
                <a:spcPts val="500"/>
              </a:spcBef>
              <a:buNone/>
            </a:pPr>
            <a:r>
              <a:rPr lang="en-CA" sz="3200" dirty="0"/>
              <a:t>a</a:t>
            </a:r>
            <a:r>
              <a:rPr lang="en-CA" sz="3200" dirty="0" smtClean="0"/>
              <a:t>bout the future of a </a:t>
            </a:r>
          </a:p>
          <a:p>
            <a:pPr marL="0" indent="0" algn="ctr">
              <a:spcBef>
                <a:spcPts val="500"/>
              </a:spcBef>
              <a:buNone/>
            </a:pPr>
            <a:r>
              <a:rPr lang="en-CA" sz="3200" dirty="0" smtClean="0">
                <a:solidFill>
                  <a:schemeClr val="tx2">
                    <a:lumMod val="50000"/>
                  </a:schemeClr>
                </a:solidFill>
              </a:rPr>
              <a:t>BUSINESS</a:t>
            </a:r>
            <a:endParaRPr lang="en-US" sz="3200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5737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88640"/>
            <a:ext cx="10515600" cy="1145224"/>
          </a:xfrm>
        </p:spPr>
        <p:txBody>
          <a:bodyPr>
            <a:normAutofit/>
          </a:bodyPr>
          <a:lstStyle/>
          <a:p>
            <a:pPr algn="ctr"/>
            <a:r>
              <a:rPr lang="en-US" sz="6000" dirty="0" smtClean="0"/>
              <a:t>So…What is an Accountant?</a:t>
            </a:r>
            <a:endParaRPr lang="en-US" sz="6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3352" y="1772816"/>
            <a:ext cx="11665296" cy="4351338"/>
          </a:xfrm>
        </p:spPr>
        <p:txBody>
          <a:bodyPr>
            <a:noAutofit/>
          </a:bodyPr>
          <a:lstStyle/>
          <a:p>
            <a:pPr marL="0" indent="0" algn="ctr">
              <a:spcBef>
                <a:spcPts val="500"/>
              </a:spcBef>
              <a:buNone/>
            </a:pPr>
            <a:r>
              <a:rPr lang="en-CA" sz="3200" dirty="0" smtClean="0"/>
              <a:t>Someone who records (bookkeeping), controls, analyzes and</a:t>
            </a:r>
          </a:p>
          <a:p>
            <a:pPr marL="0" indent="0" algn="ctr">
              <a:spcBef>
                <a:spcPts val="500"/>
              </a:spcBef>
              <a:buNone/>
            </a:pPr>
            <a:r>
              <a:rPr lang="en-CA" sz="3200" dirty="0" smtClean="0">
                <a:solidFill>
                  <a:schemeClr val="accent5"/>
                </a:solidFill>
              </a:rPr>
              <a:t>INTERPRETS</a:t>
            </a:r>
          </a:p>
          <a:p>
            <a:pPr marL="0" indent="0" algn="ctr">
              <a:spcBef>
                <a:spcPts val="500"/>
              </a:spcBef>
              <a:buNone/>
            </a:pPr>
            <a:r>
              <a:rPr lang="en-CA" sz="3200" dirty="0"/>
              <a:t>t</a:t>
            </a:r>
            <a:r>
              <a:rPr lang="en-CA" sz="3200" dirty="0" smtClean="0"/>
              <a:t>he information in an accounting system.</a:t>
            </a:r>
          </a:p>
          <a:p>
            <a:pPr marL="0" indent="0" algn="ctr">
              <a:spcBef>
                <a:spcPts val="500"/>
              </a:spcBef>
              <a:buNone/>
            </a:pPr>
            <a:endParaRPr lang="en-CA" sz="3200" dirty="0" smtClean="0">
              <a:solidFill>
                <a:schemeClr val="accent5"/>
              </a:solidFill>
            </a:endParaRPr>
          </a:p>
          <a:p>
            <a:pPr marL="0" indent="0" algn="ctr">
              <a:spcBef>
                <a:spcPts val="500"/>
              </a:spcBef>
              <a:buNone/>
            </a:pPr>
            <a:r>
              <a:rPr lang="en-CA" sz="3200" dirty="0" smtClean="0"/>
              <a:t>Then uses this information to make</a:t>
            </a:r>
          </a:p>
          <a:p>
            <a:pPr marL="0" indent="0" algn="ctr">
              <a:spcBef>
                <a:spcPts val="500"/>
              </a:spcBef>
              <a:buNone/>
            </a:pPr>
            <a:r>
              <a:rPr lang="en-CA" sz="3200" dirty="0" smtClean="0">
                <a:solidFill>
                  <a:schemeClr val="tx2">
                    <a:lumMod val="50000"/>
                  </a:schemeClr>
                </a:solidFill>
              </a:rPr>
              <a:t>DECISIONS</a:t>
            </a:r>
          </a:p>
          <a:p>
            <a:pPr marL="0" indent="0" algn="ctr">
              <a:spcBef>
                <a:spcPts val="500"/>
              </a:spcBef>
              <a:buNone/>
            </a:pPr>
            <a:r>
              <a:rPr lang="en-CA" sz="3200" dirty="0"/>
              <a:t>a</a:t>
            </a:r>
            <a:r>
              <a:rPr lang="en-CA" sz="3200" dirty="0" smtClean="0"/>
              <a:t>bout a business and how it operates</a:t>
            </a:r>
          </a:p>
        </p:txBody>
      </p:sp>
    </p:spTree>
    <p:extLst>
      <p:ext uri="{BB962C8B-B14F-4D97-AF65-F5344CB8AC3E}">
        <p14:creationId xmlns:p14="http://schemas.microsoft.com/office/powerpoint/2010/main" val="1876507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0188" y="620688"/>
            <a:ext cx="4933764" cy="5472608"/>
          </a:xfrm>
        </p:spPr>
        <p:txBody>
          <a:bodyPr>
            <a:normAutofit/>
          </a:bodyPr>
          <a:lstStyle/>
          <a:p>
            <a:pPr algn="ctr"/>
            <a:r>
              <a:rPr lang="en-US" sz="4800" dirty="0" smtClean="0"/>
              <a:t>K, Yeah But…</a:t>
            </a:r>
            <a:br>
              <a:rPr lang="en-US" sz="4800" dirty="0" smtClean="0"/>
            </a:br>
            <a:r>
              <a:rPr lang="en-US" sz="4800" dirty="0" smtClean="0"/>
              <a:t/>
            </a:r>
            <a:br>
              <a:rPr lang="en-US" sz="4800" dirty="0" smtClean="0"/>
            </a:br>
            <a:r>
              <a:rPr lang="en-US" sz="4800" dirty="0" smtClean="0"/>
              <a:t>WHAT </a:t>
            </a:r>
            <a:br>
              <a:rPr lang="en-US" sz="4800" dirty="0" smtClean="0"/>
            </a:br>
            <a:r>
              <a:rPr lang="en-US" sz="4800" dirty="0" smtClean="0"/>
              <a:t>do we actually do in </a:t>
            </a:r>
            <a:br>
              <a:rPr lang="en-US" sz="4800" dirty="0" smtClean="0"/>
            </a:br>
            <a:r>
              <a:rPr lang="en-US" sz="4800" dirty="0"/>
              <a:t/>
            </a:r>
            <a:br>
              <a:rPr lang="en-US" sz="4800" dirty="0"/>
            </a:br>
            <a:r>
              <a:rPr lang="en-US" sz="4800" dirty="0" smtClean="0"/>
              <a:t>Accounting class?</a:t>
            </a:r>
            <a:endParaRPr lang="en-US" sz="4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764704"/>
            <a:ext cx="5238750" cy="455295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bg2"/>
            </a:solidFill>
            <a:miter lim="800000"/>
          </a:ln>
          <a:effectLst>
            <a:reflection blurRad="12700" stA="28000" endPos="28000" dist="5000" dir="5400000" sy="-100000" algn="bl" rotWithShape="0"/>
          </a:effec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08168" y="1700808"/>
            <a:ext cx="2376264" cy="2304256"/>
          </a:xfrm>
        </p:spPr>
        <p:txBody>
          <a:bodyPr>
            <a:noAutofit/>
          </a:bodyPr>
          <a:lstStyle/>
          <a:p>
            <a:pPr marL="0" indent="0" algn="ctr">
              <a:spcBef>
                <a:spcPts val="500"/>
              </a:spcBef>
              <a:buNone/>
            </a:pPr>
            <a:endParaRPr lang="en-CA" sz="3200" dirty="0"/>
          </a:p>
          <a:p>
            <a:pPr marL="0" indent="0" algn="ctr">
              <a:spcBef>
                <a:spcPts val="500"/>
              </a:spcBef>
              <a:buNone/>
            </a:pPr>
            <a:r>
              <a:rPr lang="en-CA" sz="3200" dirty="0" smtClean="0">
                <a:solidFill>
                  <a:schemeClr val="accent5"/>
                </a:solidFill>
              </a:rPr>
              <a:t>The </a:t>
            </a:r>
          </a:p>
          <a:p>
            <a:pPr marL="0" indent="0" algn="ctr">
              <a:spcBef>
                <a:spcPts val="500"/>
              </a:spcBef>
              <a:buNone/>
            </a:pPr>
            <a:r>
              <a:rPr lang="en-CA" sz="3200" dirty="0" smtClean="0">
                <a:solidFill>
                  <a:schemeClr val="accent5"/>
                </a:solidFill>
              </a:rPr>
              <a:t>Accounting </a:t>
            </a:r>
          </a:p>
          <a:p>
            <a:pPr marL="0" indent="0" algn="ctr">
              <a:spcBef>
                <a:spcPts val="500"/>
              </a:spcBef>
              <a:buNone/>
            </a:pPr>
            <a:r>
              <a:rPr lang="en-CA" sz="3200" dirty="0" smtClean="0">
                <a:solidFill>
                  <a:schemeClr val="accent5"/>
                </a:solidFill>
              </a:rPr>
              <a:t>Cycle!</a:t>
            </a:r>
            <a:endParaRPr lang="en-US" sz="3200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385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800" dirty="0" smtClean="0"/>
              <a:t>Financial Statements?</a:t>
            </a:r>
            <a:endParaRPr lang="en-US" sz="4800" dirty="0"/>
          </a:p>
        </p:txBody>
      </p:sp>
      <p:graphicFrame>
        <p:nvGraphicFramePr>
          <p:cNvPr id="5" name="Content Placeholder 4" descr="Sample table with 3 columns, 4 rows" title="Table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537833661"/>
              </p:ext>
            </p:extLst>
          </p:nvPr>
        </p:nvGraphicFramePr>
        <p:xfrm>
          <a:off x="767408" y="1700808"/>
          <a:ext cx="10801200" cy="3655967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5400600"/>
                <a:gridCol w="5400600"/>
              </a:tblGrid>
              <a:tr h="573982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accent5"/>
                          </a:solidFill>
                        </a:rPr>
                        <a:t>Informal</a:t>
                      </a:r>
                      <a:endParaRPr lang="en-US" sz="2400" dirty="0">
                        <a:solidFill>
                          <a:schemeClr val="accent5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accent5"/>
                          </a:solidFill>
                        </a:rPr>
                        <a:t>Formal</a:t>
                      </a:r>
                      <a:endParaRPr lang="en-US" sz="2400" dirty="0">
                        <a:solidFill>
                          <a:schemeClr val="accent5"/>
                        </a:solidFill>
                      </a:endParaRPr>
                    </a:p>
                  </a:txBody>
                  <a:tcPr anchor="ctr"/>
                </a:tc>
              </a:tr>
              <a:tr h="917096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chemeClr val="accent1"/>
                          </a:solidFill>
                        </a:rPr>
                        <a:t>Journal</a:t>
                      </a:r>
                    </a:p>
                    <a:p>
                      <a:pPr algn="ctr"/>
                      <a:r>
                        <a:rPr lang="en-US" dirty="0" smtClean="0"/>
                        <a:t>A chronological record of transactions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chemeClr val="accent1"/>
                          </a:solidFill>
                        </a:rPr>
                        <a:t>Balance Sheet </a:t>
                      </a:r>
                    </a:p>
                    <a:p>
                      <a:pPr algn="ctr"/>
                      <a:r>
                        <a:rPr lang="en-US" dirty="0" smtClean="0"/>
                        <a:t>Statement of financial position that lists assets, liabilities, and OE</a:t>
                      </a:r>
                      <a:r>
                        <a:rPr lang="en-US" baseline="0" dirty="0" smtClean="0"/>
                        <a:t> at a specific date</a:t>
                      </a:r>
                      <a:endParaRPr lang="en-US" dirty="0"/>
                    </a:p>
                  </a:txBody>
                  <a:tcPr anchor="ctr"/>
                </a:tc>
              </a:tr>
              <a:tr h="917096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chemeClr val="accent1"/>
                          </a:solidFill>
                        </a:rPr>
                        <a:t>Ledger</a:t>
                      </a:r>
                    </a:p>
                    <a:p>
                      <a:pPr algn="ctr"/>
                      <a:r>
                        <a:rPr lang="en-US" dirty="0" smtClean="0"/>
                        <a:t>Group of accounts that</a:t>
                      </a:r>
                      <a:r>
                        <a:rPr lang="en-US" baseline="0" dirty="0" smtClean="0"/>
                        <a:t> contain a numerical record of incoming and outgoing accounts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chemeClr val="accent1"/>
                          </a:solidFill>
                        </a:rPr>
                        <a:t>Income Statement</a:t>
                      </a:r>
                    </a:p>
                    <a:p>
                      <a:pPr algn="ctr"/>
                      <a:r>
                        <a:rPr lang="en-US" dirty="0" smtClean="0"/>
                        <a:t>Summarizes</a:t>
                      </a:r>
                      <a:r>
                        <a:rPr lang="en-US" baseline="0" dirty="0" smtClean="0"/>
                        <a:t> revenue and expenses to determine profit or loss</a:t>
                      </a:r>
                      <a:endParaRPr lang="en-US" dirty="0"/>
                    </a:p>
                  </a:txBody>
                  <a:tcPr anchor="ctr"/>
                </a:tc>
              </a:tr>
              <a:tr h="1192225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chemeClr val="accent1"/>
                          </a:solidFill>
                        </a:rPr>
                        <a:t>Trial Balance</a:t>
                      </a:r>
                    </a:p>
                    <a:p>
                      <a:pPr algn="ctr"/>
                      <a:r>
                        <a:rPr lang="en-US" dirty="0" smtClean="0"/>
                        <a:t>A list of all</a:t>
                      </a:r>
                      <a:r>
                        <a:rPr lang="en-US" baseline="0" dirty="0" smtClean="0"/>
                        <a:t> account balances that seeks to determine the mathematical accuracy of a ledger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479376" y="1916832"/>
            <a:ext cx="11233247" cy="29507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CA" sz="3200" dirty="0" smtClean="0">
                <a:solidFill>
                  <a:schemeClr val="tx2">
                    <a:lumMod val="50000"/>
                  </a:schemeClr>
                </a:solidFill>
              </a:rPr>
              <a:t>Once the mathematical accuracy of the informal statements have been proven, formal</a:t>
            </a:r>
          </a:p>
          <a:p>
            <a:pPr algn="ctr">
              <a:lnSpc>
                <a:spcPct val="150000"/>
              </a:lnSpc>
            </a:pPr>
            <a:r>
              <a:rPr lang="en-CA" sz="3200" dirty="0">
                <a:solidFill>
                  <a:schemeClr val="tx2">
                    <a:lumMod val="50000"/>
                  </a:schemeClr>
                </a:solidFill>
              </a:rPr>
              <a:t>s</a:t>
            </a:r>
            <a:r>
              <a:rPr lang="en-CA" sz="3200" dirty="0" smtClean="0">
                <a:solidFill>
                  <a:schemeClr val="tx2">
                    <a:lumMod val="50000"/>
                  </a:schemeClr>
                </a:solidFill>
              </a:rPr>
              <a:t>tatements are prepared for “outside users” </a:t>
            </a:r>
          </a:p>
          <a:p>
            <a:pPr algn="ctr">
              <a:lnSpc>
                <a:spcPct val="150000"/>
              </a:lnSpc>
            </a:pPr>
            <a:r>
              <a:rPr lang="en-CA" sz="3200" dirty="0" smtClean="0">
                <a:solidFill>
                  <a:schemeClr val="tx2">
                    <a:lumMod val="50000"/>
                  </a:schemeClr>
                </a:solidFill>
              </a:rPr>
              <a:t>(banks, investors or the government)</a:t>
            </a:r>
            <a:endParaRPr lang="en-CA" sz="3200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6299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88640"/>
            <a:ext cx="10515600" cy="1145224"/>
          </a:xfrm>
        </p:spPr>
        <p:txBody>
          <a:bodyPr>
            <a:normAutofit/>
          </a:bodyPr>
          <a:lstStyle/>
          <a:p>
            <a:pPr algn="ctr"/>
            <a:r>
              <a:rPr lang="en-US" sz="6000" dirty="0" smtClean="0"/>
              <a:t>Feeling Overwhelmed?</a:t>
            </a:r>
            <a:endParaRPr lang="en-US" sz="6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12776"/>
            <a:ext cx="10515600" cy="4351338"/>
          </a:xfrm>
        </p:spPr>
        <p:txBody>
          <a:bodyPr>
            <a:noAutofit/>
          </a:bodyPr>
          <a:lstStyle/>
          <a:p>
            <a:pPr marL="0" indent="0" algn="ctr">
              <a:spcBef>
                <a:spcPts val="500"/>
              </a:spcBef>
              <a:buNone/>
            </a:pPr>
            <a:r>
              <a:rPr lang="en-CA" sz="3200" dirty="0" smtClean="0"/>
              <a:t>Stop it.</a:t>
            </a:r>
          </a:p>
          <a:p>
            <a:pPr marL="0" indent="0" algn="ctr">
              <a:spcBef>
                <a:spcPts val="500"/>
              </a:spcBef>
              <a:buNone/>
            </a:pPr>
            <a:endParaRPr lang="en-CA" sz="3200" dirty="0">
              <a:solidFill>
                <a:schemeClr val="tx2">
                  <a:lumMod val="50000"/>
                </a:schemeClr>
              </a:solidFill>
            </a:endParaRPr>
          </a:p>
          <a:p>
            <a:pPr marL="0" indent="0" algn="ctr">
              <a:spcBef>
                <a:spcPts val="500"/>
              </a:spcBef>
              <a:buNone/>
            </a:pPr>
            <a:r>
              <a:rPr lang="en-CA" sz="3200" dirty="0" smtClean="0">
                <a:solidFill>
                  <a:schemeClr val="accent1"/>
                </a:solidFill>
              </a:rPr>
              <a:t>You don’t need to understand or remember the things on the previous slide… not, yet </a:t>
            </a:r>
            <a:r>
              <a:rPr lang="en-CA" sz="3200" dirty="0">
                <a:solidFill>
                  <a:schemeClr val="accent1"/>
                </a:solidFill>
              </a:rPr>
              <a:t>anyways. </a:t>
            </a:r>
          </a:p>
          <a:p>
            <a:pPr marL="0" indent="0" algn="ctr">
              <a:spcBef>
                <a:spcPts val="500"/>
              </a:spcBef>
              <a:buNone/>
            </a:pPr>
            <a:r>
              <a:rPr lang="en-CA" sz="3200" dirty="0">
                <a:solidFill>
                  <a:schemeClr val="accent1"/>
                </a:solidFill>
              </a:rPr>
              <a:t>We will go over </a:t>
            </a:r>
            <a:r>
              <a:rPr lang="en-CA" sz="3200" dirty="0" smtClean="0">
                <a:solidFill>
                  <a:schemeClr val="accent1"/>
                </a:solidFill>
              </a:rPr>
              <a:t>each concept in detail. We will take baby steps.</a:t>
            </a:r>
          </a:p>
          <a:p>
            <a:pPr marL="0" indent="0" algn="ctr">
              <a:spcBef>
                <a:spcPts val="500"/>
              </a:spcBef>
              <a:buNone/>
            </a:pPr>
            <a:endParaRPr lang="en-CA" sz="3200" dirty="0">
              <a:solidFill>
                <a:schemeClr val="accent1"/>
              </a:solidFill>
            </a:endParaRPr>
          </a:p>
          <a:p>
            <a:pPr marL="0" indent="0" algn="ctr">
              <a:spcBef>
                <a:spcPts val="500"/>
              </a:spcBef>
              <a:buNone/>
            </a:pPr>
            <a:r>
              <a:rPr lang="en-CA" sz="3200" dirty="0" smtClean="0">
                <a:solidFill>
                  <a:schemeClr val="accent1"/>
                </a:solidFill>
              </a:rPr>
              <a:t>And accounting really isn’t that difficult.</a:t>
            </a:r>
          </a:p>
          <a:p>
            <a:pPr marL="0" indent="0" algn="ctr">
              <a:spcBef>
                <a:spcPts val="500"/>
              </a:spcBef>
              <a:buNone/>
            </a:pPr>
            <a:endParaRPr lang="en-CA" sz="3200" dirty="0">
              <a:solidFill>
                <a:schemeClr val="tx2">
                  <a:lumMod val="50000"/>
                </a:schemeClr>
              </a:solidFill>
            </a:endParaRPr>
          </a:p>
          <a:p>
            <a:pPr marL="0" indent="0" algn="ctr">
              <a:spcBef>
                <a:spcPts val="500"/>
              </a:spcBef>
              <a:buNone/>
            </a:pPr>
            <a:r>
              <a:rPr lang="en-CA" sz="3200" dirty="0" smtClean="0"/>
              <a:t>Trust me.</a:t>
            </a:r>
            <a:endParaRPr lang="en-US" sz="32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4472" y="4725144"/>
            <a:ext cx="1391816" cy="1391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345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ITY SKETCH 16X9">
  <a:themeElements>
    <a:clrScheme name="CitySketch">
      <a:dk1>
        <a:srgbClr val="3D372E"/>
      </a:dk1>
      <a:lt1>
        <a:sysClr val="window" lastClr="FFFFFF"/>
      </a:lt1>
      <a:dk2>
        <a:srgbClr val="000000"/>
      </a:dk2>
      <a:lt2>
        <a:srgbClr val="E0ECE1"/>
      </a:lt2>
      <a:accent1>
        <a:srgbClr val="B2D0B4"/>
      </a:accent1>
      <a:accent2>
        <a:srgbClr val="88A5BA"/>
      </a:accent2>
      <a:accent3>
        <a:srgbClr val="909F5F"/>
      </a:accent3>
      <a:accent4>
        <a:srgbClr val="C9A057"/>
      </a:accent4>
      <a:accent5>
        <a:srgbClr val="DA7D60"/>
      </a:accent5>
      <a:accent6>
        <a:srgbClr val="978975"/>
      </a:accent6>
      <a:hlink>
        <a:srgbClr val="C9A057"/>
      </a:hlink>
      <a:folHlink>
        <a:srgbClr val="978975"/>
      </a:folHlink>
    </a:clrScheme>
    <a:fontScheme name="Century Schoolbook">
      <a:maj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CitySketch">
      <a:dk1>
        <a:srgbClr val="3D372E"/>
      </a:dk1>
      <a:lt1>
        <a:sysClr val="window" lastClr="FFFFFF"/>
      </a:lt1>
      <a:dk2>
        <a:srgbClr val="000000"/>
      </a:dk2>
      <a:lt2>
        <a:srgbClr val="E0ECE1"/>
      </a:lt2>
      <a:accent1>
        <a:srgbClr val="B2D0B4"/>
      </a:accent1>
      <a:accent2>
        <a:srgbClr val="88A5BA"/>
      </a:accent2>
      <a:accent3>
        <a:srgbClr val="909F5F"/>
      </a:accent3>
      <a:accent4>
        <a:srgbClr val="C9A057"/>
      </a:accent4>
      <a:accent5>
        <a:srgbClr val="DA7D60"/>
      </a:accent5>
      <a:accent6>
        <a:srgbClr val="978975"/>
      </a:accent6>
      <a:hlink>
        <a:srgbClr val="C9A057"/>
      </a:hlink>
      <a:folHlink>
        <a:srgbClr val="978975"/>
      </a:folHlink>
    </a:clrScheme>
    <a:fontScheme name="Century Schoolbook">
      <a:maj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CitySketch">
      <a:dk1>
        <a:srgbClr val="3D372E"/>
      </a:dk1>
      <a:lt1>
        <a:sysClr val="window" lastClr="FFFFFF"/>
      </a:lt1>
      <a:dk2>
        <a:srgbClr val="000000"/>
      </a:dk2>
      <a:lt2>
        <a:srgbClr val="E0ECE1"/>
      </a:lt2>
      <a:accent1>
        <a:srgbClr val="B2D0B4"/>
      </a:accent1>
      <a:accent2>
        <a:srgbClr val="88A5BA"/>
      </a:accent2>
      <a:accent3>
        <a:srgbClr val="909F5F"/>
      </a:accent3>
      <a:accent4>
        <a:srgbClr val="C9A057"/>
      </a:accent4>
      <a:accent5>
        <a:srgbClr val="DA7D60"/>
      </a:accent5>
      <a:accent6>
        <a:srgbClr val="978975"/>
      </a:accent6>
      <a:hlink>
        <a:srgbClr val="C9A057"/>
      </a:hlink>
      <a:folHlink>
        <a:srgbClr val="978975"/>
      </a:folHlink>
    </a:clrScheme>
    <a:fontScheme name="Century Schoolbook">
      <a:maj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839827B5-A90F-45DE-9A48-E01BF3AFCC9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Business office city sketch presentation background (widescreen)</Template>
  <TotalTime>0</TotalTime>
  <Words>773</Words>
  <Application>Microsoft Office PowerPoint</Application>
  <PresentationFormat>Widescreen</PresentationFormat>
  <Paragraphs>179</Paragraphs>
  <Slides>26</Slides>
  <Notes>7</Notes>
  <HiddenSlides>0</HiddenSlides>
  <MMClips>2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9" baseType="lpstr">
      <vt:lpstr>Arial</vt:lpstr>
      <vt:lpstr>Century Schoolbook</vt:lpstr>
      <vt:lpstr>CITY SKETCH 16X9</vt:lpstr>
      <vt:lpstr>Accounting?</vt:lpstr>
      <vt:lpstr>PollEverywhere</vt:lpstr>
      <vt:lpstr>PowerPoint Presentation</vt:lpstr>
      <vt:lpstr>What is Business?</vt:lpstr>
      <vt:lpstr>So…What is Accounting?</vt:lpstr>
      <vt:lpstr>So…What is an Accountant?</vt:lpstr>
      <vt:lpstr>K, Yeah But…  WHAT  do we actually do in   Accounting class?</vt:lpstr>
      <vt:lpstr>Financial Statements?</vt:lpstr>
      <vt:lpstr>Feeling Overwhelmed?</vt:lpstr>
      <vt:lpstr>Feeling Bored?</vt:lpstr>
      <vt:lpstr>Feeling Like You Don’t Know Why You’re Here?</vt:lpstr>
      <vt:lpstr>Feeling Like You Don’t Know Why You’re Here?</vt:lpstr>
      <vt:lpstr>Feeling Like You Don’t Know Why You’re Here?</vt:lpstr>
      <vt:lpstr>$$$$$$$$</vt:lpstr>
      <vt:lpstr>Accounting Careers</vt:lpstr>
      <vt:lpstr>Accounting Careers</vt:lpstr>
      <vt:lpstr>Accounting Careers</vt:lpstr>
      <vt:lpstr>The Basics</vt:lpstr>
      <vt:lpstr>Two Content Layout with SmartArt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Title and Content Layout with Table</vt:lpstr>
      <vt:lpstr>Title and Content Layout with Chart</vt:lpstr>
    </vt:vector>
  </TitlesOfParts>
  <Manager/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keywords/>
  <cp:lastModifiedBy/>
  <cp:revision>1</cp:revision>
  <dcterms:created xsi:type="dcterms:W3CDTF">2016-09-03T16:55:15Z</dcterms:created>
  <dcterms:modified xsi:type="dcterms:W3CDTF">2016-09-03T20:32:17Z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TC030310109991</vt:lpwstr>
  </property>
</Properties>
</file>