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60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82D61-3982-3C43-B87E-13E2D6951B89}" type="datetimeFigureOut">
              <a:rPr lang="en-US" smtClean="0"/>
              <a:t>2015-10-12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01244-13BA-2A4C-B2C2-F5722CF8109E}" type="slidenum">
              <a:rPr lang="en-US" smtClean="0"/>
              <a:t>‹#›</a:t>
            </a:fld>
            <a:endParaRPr lang="en-US"/>
          </a:p>
        </p:txBody>
      </p:sp>
    </p:spTree>
    <p:extLst>
      <p:ext uri="{BB962C8B-B14F-4D97-AF65-F5344CB8AC3E}">
        <p14:creationId xmlns:p14="http://schemas.microsoft.com/office/powerpoint/2010/main" val="764504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p>
          <a:p>
            <a:r>
              <a:rPr lang="en-US" baseline="0" dirty="0" smtClean="0"/>
              <a:t>What is acting as the frame?</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2</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type</a:t>
            </a:r>
            <a:r>
              <a:rPr lang="en-CA" baseline="0" dirty="0" smtClean="0"/>
              <a:t> of angle is used here?</a:t>
            </a:r>
          </a:p>
          <a:p>
            <a:r>
              <a:rPr lang="en-CA" baseline="0" dirty="0" smtClean="0"/>
              <a:t>What kind of effect does it have on </a:t>
            </a:r>
            <a:r>
              <a:rPr lang="en-CA" baseline="0" smtClean="0"/>
              <a:t>the viewer?</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11</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type</a:t>
            </a:r>
            <a:r>
              <a:rPr lang="en-CA" baseline="0" dirty="0" smtClean="0"/>
              <a:t> of angle is used here?</a:t>
            </a:r>
          </a:p>
          <a:p>
            <a:r>
              <a:rPr lang="en-CA" baseline="0" dirty="0" smtClean="0"/>
              <a:t>What kind of effect does it have on </a:t>
            </a:r>
            <a:r>
              <a:rPr lang="en-CA" baseline="0" smtClean="0"/>
              <a:t>the viewer?</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12</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is the subject of this photo?</a:t>
            </a:r>
          </a:p>
          <a:p>
            <a:r>
              <a:rPr lang="en-CA" dirty="0" smtClean="0"/>
              <a:t>Is</a:t>
            </a:r>
            <a:r>
              <a:rPr lang="en-CA" baseline="0" dirty="0" smtClean="0"/>
              <a:t> the subject moving? Where to?</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13</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is the subject of this photo?</a:t>
            </a:r>
          </a:p>
          <a:p>
            <a:r>
              <a:rPr lang="en-CA" dirty="0" smtClean="0"/>
              <a:t>Is</a:t>
            </a:r>
            <a:r>
              <a:rPr lang="en-CA" baseline="0" dirty="0" smtClean="0"/>
              <a:t> the subject moving? How does the photograph communicate that? </a:t>
            </a:r>
          </a:p>
          <a:p>
            <a:r>
              <a:rPr lang="en-CA" baseline="0" dirty="0" smtClean="0"/>
              <a:t>If there was no blank space, would it be as easy to tell that the crow planned on moving?</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14</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a:t>
            </a:r>
            <a:r>
              <a:rPr lang="en-US" baseline="0" smtClean="0"/>
              <a:t>you know?</a:t>
            </a:r>
            <a:endParaRPr lang="en-US" baseline="0" dirty="0" smtClean="0"/>
          </a:p>
          <a:p>
            <a:r>
              <a:rPr lang="en-US" baseline="0" dirty="0" smtClean="0"/>
              <a:t>What is acting as the frame?</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3</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all done in your head, not right on the photograph.</a:t>
            </a:r>
          </a:p>
          <a:p>
            <a:r>
              <a:rPr lang="en-US" dirty="0" smtClean="0"/>
              <a:t>Still symmetrical</a:t>
            </a:r>
            <a:r>
              <a:rPr lang="en-US" baseline="0" dirty="0" smtClean="0"/>
              <a:t>, yet more intriguing because it is unexpected</a:t>
            </a:r>
            <a:endParaRPr lang="en-US" dirty="0" smtClean="0"/>
          </a:p>
          <a:p>
            <a:endParaRPr lang="en-US" dirty="0" smtClean="0"/>
          </a:p>
          <a:p>
            <a:r>
              <a:rPr lang="en-US" dirty="0" smtClean="0"/>
              <a:t>What</a:t>
            </a:r>
            <a:r>
              <a:rPr lang="en-US" baseline="0" dirty="0" smtClean="0"/>
              <a:t> is the subject? How do you know?</a:t>
            </a:r>
          </a:p>
          <a:p>
            <a:r>
              <a:rPr lang="en-CA" sz="1200" kern="1200" dirty="0" smtClean="0">
                <a:solidFill>
                  <a:schemeClr val="tx1"/>
                </a:solidFill>
                <a:effectLst/>
                <a:latin typeface="+mn-lt"/>
                <a:ea typeface="+mn-ea"/>
                <a:cs typeface="+mn-cs"/>
              </a:rPr>
              <a:t>Do you agree that placing the subject off to one side makes each picture more attractive?</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4</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all done in your head, not right on </a:t>
            </a:r>
            <a:r>
              <a:rPr lang="en-US" smtClean="0"/>
              <a:t>the photograph.</a:t>
            </a:r>
          </a:p>
          <a:p>
            <a:r>
              <a:rPr lang="en-US" dirty="0" smtClean="0"/>
              <a:t>Still symmetrical</a:t>
            </a:r>
            <a:r>
              <a:rPr lang="en-US" baseline="0" dirty="0" smtClean="0"/>
              <a:t>, yet more intriguing because it is unexpected</a:t>
            </a:r>
            <a:endParaRPr lang="en-US" dirty="0" smtClean="0"/>
          </a:p>
          <a:p>
            <a:endParaRPr lang="en-US" dirty="0" smtClean="0"/>
          </a:p>
          <a:p>
            <a:r>
              <a:rPr lang="en-US" dirty="0" smtClean="0"/>
              <a:t>What</a:t>
            </a:r>
            <a:r>
              <a:rPr lang="en-US" baseline="0" dirty="0" smtClean="0"/>
              <a:t> is the subject? How do you know?</a:t>
            </a:r>
          </a:p>
          <a:p>
            <a:r>
              <a:rPr lang="en-CA" sz="1200" kern="1200" dirty="0" smtClean="0">
                <a:solidFill>
                  <a:schemeClr val="tx1"/>
                </a:solidFill>
                <a:effectLst/>
                <a:latin typeface="+mn-lt"/>
                <a:ea typeface="+mn-ea"/>
                <a:cs typeface="+mn-cs"/>
              </a:rPr>
              <a:t>Do you agree that placing the subject off to one side makes each picture more attractive?</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5</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p>
        </p:txBody>
      </p:sp>
      <p:sp>
        <p:nvSpPr>
          <p:cNvPr id="4" name="Slide Number Placeholder 3"/>
          <p:cNvSpPr>
            <a:spLocks noGrp="1"/>
          </p:cNvSpPr>
          <p:nvPr>
            <p:ph type="sldNum" sz="quarter" idx="10"/>
          </p:nvPr>
        </p:nvSpPr>
        <p:spPr/>
        <p:txBody>
          <a:bodyPr/>
          <a:lstStyle/>
          <a:p>
            <a:fld id="{90501244-13BA-2A4C-B2C2-F5722CF8109E}" type="slidenum">
              <a:rPr lang="en-US" smtClean="0"/>
              <a:t>6</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p>
        </p:txBody>
      </p:sp>
      <p:sp>
        <p:nvSpPr>
          <p:cNvPr id="4" name="Slide Number Placeholder 3"/>
          <p:cNvSpPr>
            <a:spLocks noGrp="1"/>
          </p:cNvSpPr>
          <p:nvPr>
            <p:ph type="sldNum" sz="quarter" idx="10"/>
          </p:nvPr>
        </p:nvSpPr>
        <p:spPr/>
        <p:txBody>
          <a:bodyPr/>
          <a:lstStyle/>
          <a:p>
            <a:fld id="{90501244-13BA-2A4C-B2C2-F5722CF8109E}" type="slidenum">
              <a:rPr lang="en-US" smtClean="0"/>
              <a:t>7</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p>
          <a:p>
            <a:r>
              <a:rPr lang="en-CA" sz="1200" kern="1200" dirty="0" smtClean="0">
                <a:solidFill>
                  <a:schemeClr val="tx1"/>
                </a:solidFill>
                <a:effectLst/>
                <a:latin typeface="+mn-lt"/>
                <a:ea typeface="+mn-ea"/>
                <a:cs typeface="+mn-cs"/>
              </a:rPr>
              <a:t>Which of the 5 focal point techniques discussed, so far, do you think is</a:t>
            </a:r>
            <a:r>
              <a:rPr lang="en-CA" sz="1200" kern="1200" baseline="0" dirty="0" smtClean="0">
                <a:solidFill>
                  <a:schemeClr val="tx1"/>
                </a:solidFill>
                <a:effectLst/>
                <a:latin typeface="+mn-lt"/>
                <a:ea typeface="+mn-ea"/>
                <a:cs typeface="+mn-cs"/>
              </a:rPr>
              <a:t> most effective?</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8</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type</a:t>
            </a:r>
            <a:r>
              <a:rPr lang="en-CA" baseline="0" dirty="0" smtClean="0"/>
              <a:t> of angle is used here?</a:t>
            </a:r>
          </a:p>
          <a:p>
            <a:r>
              <a:rPr lang="en-CA" baseline="0" dirty="0" smtClean="0"/>
              <a:t>What kind of effect does it have on the viewer?</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9</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type</a:t>
            </a:r>
            <a:r>
              <a:rPr lang="en-CA" baseline="0" dirty="0" smtClean="0"/>
              <a:t> of angle is used here?</a:t>
            </a:r>
          </a:p>
          <a:p>
            <a:r>
              <a:rPr lang="en-CA" baseline="0" dirty="0" smtClean="0"/>
              <a:t>What kind of effect does it have on the viewer?</a:t>
            </a:r>
            <a:endParaRPr lang="en-US" dirty="0"/>
          </a:p>
        </p:txBody>
      </p:sp>
      <p:sp>
        <p:nvSpPr>
          <p:cNvPr id="4" name="Slide Number Placeholder 3"/>
          <p:cNvSpPr>
            <a:spLocks noGrp="1"/>
          </p:cNvSpPr>
          <p:nvPr>
            <p:ph type="sldNum" sz="quarter" idx="10"/>
          </p:nvPr>
        </p:nvSpPr>
        <p:spPr/>
        <p:txBody>
          <a:bodyPr/>
          <a:lstStyle/>
          <a:p>
            <a:fld id="{90501244-13BA-2A4C-B2C2-F5722CF8109E}" type="slidenum">
              <a:rPr lang="en-US" smtClean="0"/>
              <a:t>10</a:t>
            </a:fld>
            <a:endParaRPr lang="en-US"/>
          </a:p>
        </p:txBody>
      </p:sp>
    </p:spTree>
    <p:extLst>
      <p:ext uri="{BB962C8B-B14F-4D97-AF65-F5344CB8AC3E}">
        <p14:creationId xmlns:p14="http://schemas.microsoft.com/office/powerpoint/2010/main" val="401062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October 12,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12,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12,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12,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October 12, 2015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12,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12,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October 12,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12,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12,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12,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12, 2015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1999"/>
          </a:xfrm>
        </p:spPr>
        <p:txBody>
          <a:bodyPr/>
          <a:lstStyle/>
          <a:p>
            <a:r>
              <a:rPr lang="en-US" dirty="0" smtClean="0"/>
              <a:t>Basic </a:t>
            </a:r>
            <a:br>
              <a:rPr lang="en-US" dirty="0" smtClean="0"/>
            </a:br>
            <a:r>
              <a:rPr lang="en-US" dirty="0" smtClean="0"/>
              <a:t>Picture Composition</a:t>
            </a:r>
            <a:endParaRPr lang="en-US" dirty="0"/>
          </a:p>
        </p:txBody>
      </p:sp>
      <p:sp>
        <p:nvSpPr>
          <p:cNvPr id="3" name="Subtitle 2"/>
          <p:cNvSpPr>
            <a:spLocks noGrp="1"/>
          </p:cNvSpPr>
          <p:nvPr>
            <p:ph type="subTitle" idx="1"/>
          </p:nvPr>
        </p:nvSpPr>
        <p:spPr>
          <a:xfrm>
            <a:off x="0" y="5713084"/>
            <a:ext cx="3666363" cy="914400"/>
          </a:xfrm>
        </p:spPr>
        <p:txBody>
          <a:bodyPr>
            <a:noAutofit/>
          </a:bodyPr>
          <a:lstStyle/>
          <a:p>
            <a:r>
              <a:rPr lang="en-US" sz="5400" dirty="0" smtClean="0"/>
              <a:t>Part 1</a:t>
            </a:r>
            <a:endParaRPr lang="en-US" sz="5400" dirty="0"/>
          </a:p>
        </p:txBody>
      </p:sp>
    </p:spTree>
    <p:extLst>
      <p:ext uri="{BB962C8B-B14F-4D97-AF65-F5344CB8AC3E}">
        <p14:creationId xmlns:p14="http://schemas.microsoft.com/office/powerpoint/2010/main" val="23069970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458" y="518505"/>
            <a:ext cx="9166319"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Unusual angles</a:t>
            </a:r>
            <a:endParaRPr lang="en-US" sz="6600" dirty="0">
              <a:solidFill>
                <a:schemeClr val="tx1"/>
              </a:solidFill>
            </a:endParaRPr>
          </a:p>
        </p:txBody>
      </p:sp>
      <p:sp>
        <p:nvSpPr>
          <p:cNvPr id="4" name="TextBox 3"/>
          <p:cNvSpPr txBox="1"/>
          <p:nvPr/>
        </p:nvSpPr>
        <p:spPr>
          <a:xfrm>
            <a:off x="4156551" y="1658450"/>
            <a:ext cx="4453850" cy="2985433"/>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Photographing a subject from an angle other than head-on. Using an unusual angle adds interest to your photograph, since it allows your viewer to experience your subject in a different way.</a:t>
            </a:r>
          </a:p>
          <a:p>
            <a:endParaRPr lang="en-CA" dirty="0"/>
          </a:p>
          <a:p>
            <a:r>
              <a:rPr lang="en-CA" dirty="0" smtClean="0"/>
              <a:t>Some examples include low angles, high angles, birds-eye views, or tilts.</a:t>
            </a:r>
            <a:endParaRPr lang="en-CA" dirty="0"/>
          </a:p>
        </p:txBody>
      </p:sp>
      <p:sp>
        <p:nvSpPr>
          <p:cNvPr id="5" name="TextBox 4"/>
          <p:cNvSpPr txBox="1"/>
          <p:nvPr/>
        </p:nvSpPr>
        <p:spPr>
          <a:xfrm>
            <a:off x="4156551" y="4643883"/>
            <a:ext cx="4304999" cy="1877437"/>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old cross is photographed from a low angle, creating a feeling of reverence, awe, and submission in the viewer. </a:t>
            </a:r>
          </a:p>
        </p:txBody>
      </p:sp>
      <p:pic>
        <p:nvPicPr>
          <p:cNvPr id="2" name="Picture 1"/>
          <p:cNvPicPr>
            <a:picLocks noChangeAspect="1"/>
          </p:cNvPicPr>
          <p:nvPr/>
        </p:nvPicPr>
        <p:blipFill>
          <a:blip r:embed="rId3"/>
          <a:stretch>
            <a:fillRect/>
          </a:stretch>
        </p:blipFill>
        <p:spPr>
          <a:xfrm>
            <a:off x="610287" y="1939951"/>
            <a:ext cx="2998718" cy="44980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75419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8446" y="205100"/>
            <a:ext cx="9166319"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8800" dirty="0" smtClean="0">
                <a:solidFill>
                  <a:schemeClr val="tx1"/>
                </a:solidFill>
              </a:rPr>
              <a:t>Line</a:t>
            </a:r>
            <a:endParaRPr lang="en-US" sz="8800" dirty="0">
              <a:solidFill>
                <a:schemeClr val="tx1"/>
              </a:solidFill>
            </a:endParaRPr>
          </a:p>
        </p:txBody>
      </p:sp>
      <p:sp>
        <p:nvSpPr>
          <p:cNvPr id="4" name="TextBox 3"/>
          <p:cNvSpPr txBox="1"/>
          <p:nvPr/>
        </p:nvSpPr>
        <p:spPr>
          <a:xfrm>
            <a:off x="4585403" y="1515007"/>
            <a:ext cx="4305400"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Lines are used to lead your viewer’s eye towards your focal point, create balance and symmetry, and to grab the viewer’s attention by </a:t>
            </a:r>
            <a:r>
              <a:rPr lang="en-CA" dirty="0" err="1" smtClean="0"/>
              <a:t>boldening</a:t>
            </a:r>
            <a:r>
              <a:rPr lang="en-CA" dirty="0" smtClean="0"/>
              <a:t> a picture’s look.</a:t>
            </a:r>
          </a:p>
          <a:p>
            <a:endParaRPr lang="en-CA" dirty="0"/>
          </a:p>
          <a:p>
            <a:r>
              <a:rPr lang="en-CA" dirty="0" smtClean="0"/>
              <a:t>Hard, strong lines usually communicate rigidness, sophistication, precision, etc., while soft, curved lines usually communicate calm, playfulness, freedom etc.</a:t>
            </a:r>
            <a:endParaRPr lang="en-CA" dirty="0"/>
          </a:p>
        </p:txBody>
      </p:sp>
      <p:sp>
        <p:nvSpPr>
          <p:cNvPr id="5" name="TextBox 4"/>
          <p:cNvSpPr txBox="1"/>
          <p:nvPr/>
        </p:nvSpPr>
        <p:spPr>
          <a:xfrm>
            <a:off x="115459" y="4973793"/>
            <a:ext cx="8346092" cy="1600438"/>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lines in the freshly mowed grass create symmetry, and grab the viewer’s attention. The lines are sharp and straight, indicating precision, masculinity, and balance.</a:t>
            </a:r>
          </a:p>
        </p:txBody>
      </p:sp>
      <p:pic>
        <p:nvPicPr>
          <p:cNvPr id="6" name="Picture 5"/>
          <p:cNvPicPr>
            <a:picLocks noChangeAspect="1"/>
          </p:cNvPicPr>
          <p:nvPr/>
        </p:nvPicPr>
        <p:blipFill>
          <a:blip r:embed="rId3"/>
          <a:stretch>
            <a:fillRect/>
          </a:stretch>
        </p:blipFill>
        <p:spPr>
          <a:xfrm>
            <a:off x="346378" y="1697202"/>
            <a:ext cx="4051300" cy="32765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20" name="Group 19"/>
          <p:cNvGrpSpPr/>
          <p:nvPr/>
        </p:nvGrpSpPr>
        <p:grpSpPr>
          <a:xfrm>
            <a:off x="346378" y="2606287"/>
            <a:ext cx="4051300" cy="1379108"/>
            <a:chOff x="346378" y="2606287"/>
            <a:chExt cx="4051300" cy="1379108"/>
          </a:xfrm>
        </p:grpSpPr>
        <p:cxnSp>
          <p:nvCxnSpPr>
            <p:cNvPr id="8" name="Straight Connector 7"/>
            <p:cNvCxnSpPr/>
            <p:nvPr/>
          </p:nvCxnSpPr>
          <p:spPr>
            <a:xfrm flipH="1">
              <a:off x="346378" y="3256755"/>
              <a:ext cx="4051300" cy="72864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endCxn id="6" idx="1"/>
            </p:cNvCxnSpPr>
            <p:nvPr/>
          </p:nvCxnSpPr>
          <p:spPr>
            <a:xfrm flipH="1">
              <a:off x="346378" y="2606287"/>
              <a:ext cx="4051300" cy="729211"/>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58958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 calcmode="lin" valueType="num">
                                      <p:cBhvr>
                                        <p:cTn id="16" dur="1000" fill="hold"/>
                                        <p:tgtEl>
                                          <p:spTgt spid="20"/>
                                        </p:tgtEl>
                                        <p:attrNameLst>
                                          <p:attrName>style.rotation</p:attrName>
                                        </p:attrNameLst>
                                      </p:cBhvr>
                                      <p:tavLst>
                                        <p:tav tm="0">
                                          <p:val>
                                            <p:fltVal val="90"/>
                                          </p:val>
                                        </p:tav>
                                        <p:tav tm="100000">
                                          <p:val>
                                            <p:fltVal val="0"/>
                                          </p:val>
                                        </p:tav>
                                      </p:tavLst>
                                    </p:anim>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Boy-In-The-Striped-Pyjamas-the-boy-in-the-striped-pyjamas-6938241-2560-1487.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8976" b="9171"/>
          <a:stretch/>
        </p:blipFill>
        <p:spPr>
          <a:xfrm>
            <a:off x="3140456" y="2025008"/>
            <a:ext cx="5665772" cy="23996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itle 1"/>
          <p:cNvSpPr txBox="1">
            <a:spLocks/>
          </p:cNvSpPr>
          <p:nvPr/>
        </p:nvSpPr>
        <p:spPr>
          <a:xfrm>
            <a:off x="88680" y="236062"/>
            <a:ext cx="8920871"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a:r>
              <a:rPr lang="en-US" sz="11500" dirty="0" smtClean="0">
                <a:solidFill>
                  <a:schemeClr val="tx1"/>
                </a:solidFill>
              </a:rPr>
              <a:t>Line</a:t>
            </a:r>
            <a:endParaRPr lang="en-US" sz="11500" dirty="0">
              <a:solidFill>
                <a:schemeClr val="tx1"/>
              </a:solidFill>
            </a:endParaRPr>
          </a:p>
        </p:txBody>
      </p:sp>
      <p:sp>
        <p:nvSpPr>
          <p:cNvPr id="4" name="TextBox 3"/>
          <p:cNvSpPr txBox="1"/>
          <p:nvPr/>
        </p:nvSpPr>
        <p:spPr>
          <a:xfrm>
            <a:off x="246960" y="431030"/>
            <a:ext cx="2575401" cy="6032422"/>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Lines are used to lead your viewer’s eye towards your focal point, create balance and symmetry, divide parts of a scene, and to grab the viewer’s attention by </a:t>
            </a:r>
            <a:r>
              <a:rPr lang="en-CA" dirty="0" err="1" smtClean="0"/>
              <a:t>boldening</a:t>
            </a:r>
            <a:r>
              <a:rPr lang="en-CA" dirty="0" smtClean="0"/>
              <a:t> a picture’s look.</a:t>
            </a:r>
          </a:p>
          <a:p>
            <a:endParaRPr lang="en-CA" dirty="0"/>
          </a:p>
          <a:p>
            <a:r>
              <a:rPr lang="en-CA" dirty="0" smtClean="0"/>
              <a:t>Hard, strong lines usually communicate rigidness, sophistication, precision, etc., while soft, curved lines usually communicate calm, playfulness, freedom etc.</a:t>
            </a:r>
            <a:endParaRPr lang="en-CA" dirty="0"/>
          </a:p>
        </p:txBody>
      </p:sp>
      <p:sp>
        <p:nvSpPr>
          <p:cNvPr id="5" name="TextBox 4"/>
          <p:cNvSpPr txBox="1"/>
          <p:nvPr/>
        </p:nvSpPr>
        <p:spPr>
          <a:xfrm>
            <a:off x="2822361" y="4495202"/>
            <a:ext cx="6209862" cy="1600438"/>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lines are used to communicate a vast amount of information about the two subjects contained in it, including their circumstances.</a:t>
            </a:r>
          </a:p>
        </p:txBody>
      </p:sp>
      <p:cxnSp>
        <p:nvCxnSpPr>
          <p:cNvPr id="8" name="Straight Connector 7"/>
          <p:cNvCxnSpPr/>
          <p:nvPr/>
        </p:nvCxnSpPr>
        <p:spPr>
          <a:xfrm>
            <a:off x="6569449" y="2025008"/>
            <a:ext cx="0" cy="239963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4576413" y="2943199"/>
            <a:ext cx="1567526" cy="1330962"/>
            <a:chOff x="4576413" y="2943199"/>
            <a:chExt cx="1567526" cy="1330962"/>
          </a:xfrm>
        </p:grpSpPr>
        <p:cxnSp>
          <p:nvCxnSpPr>
            <p:cNvPr id="9" name="Straight Connector 8"/>
            <p:cNvCxnSpPr/>
            <p:nvPr/>
          </p:nvCxnSpPr>
          <p:spPr>
            <a:xfrm flipH="1">
              <a:off x="4576413" y="2983840"/>
              <a:ext cx="156752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576413" y="3674720"/>
              <a:ext cx="156752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576413" y="4233520"/>
              <a:ext cx="156752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6143938" y="2983840"/>
              <a:ext cx="1" cy="1290321"/>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5331138" y="2943199"/>
              <a:ext cx="1" cy="1290321"/>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576413" y="2943199"/>
              <a:ext cx="1" cy="1290321"/>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24" name="Straight Connector 23"/>
          <p:cNvCxnSpPr/>
          <p:nvPr/>
        </p:nvCxnSpPr>
        <p:spPr>
          <a:xfrm flipH="1">
            <a:off x="3158230" y="2025008"/>
            <a:ext cx="1920240" cy="239963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39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fltVal val="0"/>
                                          </p:val>
                                        </p:tav>
                                        <p:tav tm="100000">
                                          <p:val>
                                            <p:strVal val="#ppt_w"/>
                                          </p:val>
                                        </p:tav>
                                      </p:tavLst>
                                    </p:anim>
                                    <p:anim calcmode="lin" valueType="num">
                                      <p:cBhvr>
                                        <p:cTn id="23" dur="1000" fill="hold"/>
                                        <p:tgtEl>
                                          <p:spTgt spid="38"/>
                                        </p:tgtEl>
                                        <p:attrNameLst>
                                          <p:attrName>ppt_h</p:attrName>
                                        </p:attrNameLst>
                                      </p:cBhvr>
                                      <p:tavLst>
                                        <p:tav tm="0">
                                          <p:val>
                                            <p:fltVal val="0"/>
                                          </p:val>
                                        </p:tav>
                                        <p:tav tm="100000">
                                          <p:val>
                                            <p:strVal val="#ppt_h"/>
                                          </p:val>
                                        </p:tav>
                                      </p:tavLst>
                                    </p:anim>
                                    <p:anim calcmode="lin" valueType="num">
                                      <p:cBhvr>
                                        <p:cTn id="24" dur="1000" fill="hold"/>
                                        <p:tgtEl>
                                          <p:spTgt spid="38"/>
                                        </p:tgtEl>
                                        <p:attrNameLst>
                                          <p:attrName>style.rotation</p:attrName>
                                        </p:attrNameLst>
                                      </p:cBhvr>
                                      <p:tavLst>
                                        <p:tav tm="0">
                                          <p:val>
                                            <p:fltVal val="90"/>
                                          </p:val>
                                        </p:tav>
                                        <p:tav tm="100000">
                                          <p:val>
                                            <p:fltVal val="0"/>
                                          </p:val>
                                        </p:tav>
                                      </p:tavLst>
                                    </p:anim>
                                    <p:animEffect transition="in" filter="fade">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fltVal val="0"/>
                                          </p:val>
                                        </p:tav>
                                        <p:tav tm="100000">
                                          <p:val>
                                            <p:strVal val="#ppt_w"/>
                                          </p:val>
                                        </p:tav>
                                      </p:tavLst>
                                    </p:anim>
                                    <p:anim calcmode="lin" valueType="num">
                                      <p:cBhvr>
                                        <p:cTn id="31" dur="1000" fill="hold"/>
                                        <p:tgtEl>
                                          <p:spTgt spid="24"/>
                                        </p:tgtEl>
                                        <p:attrNameLst>
                                          <p:attrName>ppt_h</p:attrName>
                                        </p:attrNameLst>
                                      </p:cBhvr>
                                      <p:tavLst>
                                        <p:tav tm="0">
                                          <p:val>
                                            <p:fltVal val="0"/>
                                          </p:val>
                                        </p:tav>
                                        <p:tav tm="100000">
                                          <p:val>
                                            <p:strVal val="#ppt_h"/>
                                          </p:val>
                                        </p:tav>
                                      </p:tavLst>
                                    </p:anim>
                                    <p:anim calcmode="lin" valueType="num">
                                      <p:cBhvr>
                                        <p:cTn id="32" dur="1000" fill="hold"/>
                                        <p:tgtEl>
                                          <p:spTgt spid="24"/>
                                        </p:tgtEl>
                                        <p:attrNameLst>
                                          <p:attrName>style.rotation</p:attrName>
                                        </p:attrNameLst>
                                      </p:cBhvr>
                                      <p:tavLst>
                                        <p:tav tm="0">
                                          <p:val>
                                            <p:fltVal val="90"/>
                                          </p:val>
                                        </p:tav>
                                        <p:tav tm="100000">
                                          <p:val>
                                            <p:fltVal val="0"/>
                                          </p:val>
                                        </p:tav>
                                      </p:tavLst>
                                    </p:anim>
                                    <p:animEffect transition="in" filter="fade">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458" y="518505"/>
            <a:ext cx="9166319"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Active space</a:t>
            </a:r>
            <a:endParaRPr lang="en-US" sz="6600" dirty="0">
              <a:solidFill>
                <a:schemeClr val="tx1"/>
              </a:solidFill>
            </a:endParaRPr>
          </a:p>
        </p:txBody>
      </p:sp>
      <p:sp>
        <p:nvSpPr>
          <p:cNvPr id="4" name="TextBox 3"/>
          <p:cNvSpPr txBox="1"/>
          <p:nvPr/>
        </p:nvSpPr>
        <p:spPr>
          <a:xfrm>
            <a:off x="4755703" y="1689638"/>
            <a:ext cx="3854698"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Leaving empty, space beside your subject, creating the illusion that your subject will “move into” this space. Placing a subject </a:t>
            </a:r>
            <a:r>
              <a:rPr lang="en-CA" dirty="0" err="1" smtClean="0"/>
              <a:t>off-center</a:t>
            </a:r>
            <a:r>
              <a:rPr lang="en-CA" dirty="0" smtClean="0"/>
              <a:t>, then leaving space in the direction this subject is facing leads your viewer’s eye towards the space, and causes him/her to understand and anticipate where the subject is intending to “move”</a:t>
            </a:r>
          </a:p>
        </p:txBody>
      </p:sp>
      <p:sp>
        <p:nvSpPr>
          <p:cNvPr id="5" name="TextBox 4"/>
          <p:cNvSpPr txBox="1"/>
          <p:nvPr/>
        </p:nvSpPr>
        <p:spPr>
          <a:xfrm>
            <a:off x="270478" y="5229069"/>
            <a:ext cx="8339923" cy="1323439"/>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pose is made more recognizable as MOVEMENT, since there is a space in the photo towards which the subject is moving.</a:t>
            </a:r>
          </a:p>
        </p:txBody>
      </p:sp>
      <p:pic>
        <p:nvPicPr>
          <p:cNvPr id="2" name="Picture 1"/>
          <p:cNvPicPr>
            <a:picLocks noChangeAspect="1"/>
          </p:cNvPicPr>
          <p:nvPr/>
        </p:nvPicPr>
        <p:blipFill>
          <a:blip r:embed="rId3"/>
          <a:stretch>
            <a:fillRect/>
          </a:stretch>
        </p:blipFill>
        <p:spPr>
          <a:xfrm>
            <a:off x="270478" y="1810710"/>
            <a:ext cx="4104177" cy="33594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Left Arrow 6"/>
          <p:cNvSpPr/>
          <p:nvPr/>
        </p:nvSpPr>
        <p:spPr>
          <a:xfrm>
            <a:off x="411596" y="3206510"/>
            <a:ext cx="2040328" cy="822960"/>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87310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347454_crow_388x3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78" y="2099298"/>
            <a:ext cx="4137249" cy="31297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itle 1"/>
          <p:cNvSpPr txBox="1">
            <a:spLocks/>
          </p:cNvSpPr>
          <p:nvPr/>
        </p:nvSpPr>
        <p:spPr>
          <a:xfrm>
            <a:off x="115458" y="518505"/>
            <a:ext cx="9166319"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Active space</a:t>
            </a:r>
            <a:endParaRPr lang="en-US" sz="6600" dirty="0">
              <a:solidFill>
                <a:schemeClr val="tx1"/>
              </a:solidFill>
            </a:endParaRPr>
          </a:p>
        </p:txBody>
      </p:sp>
      <p:sp>
        <p:nvSpPr>
          <p:cNvPr id="4" name="TextBox 3"/>
          <p:cNvSpPr txBox="1"/>
          <p:nvPr/>
        </p:nvSpPr>
        <p:spPr>
          <a:xfrm>
            <a:off x="4755703" y="1689638"/>
            <a:ext cx="3854698"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Leaving empty, space beside your subject, creating the illusion that your subject will “move into” this space. Placing a subject </a:t>
            </a:r>
            <a:r>
              <a:rPr lang="en-CA" dirty="0" err="1" smtClean="0"/>
              <a:t>off-center</a:t>
            </a:r>
            <a:r>
              <a:rPr lang="en-CA" dirty="0" smtClean="0"/>
              <a:t>, then leaving space in the direction this subject is facing leads your viewer’s eye towards the space, and causes him/her to understand and anticipate where the subject is intending to “move”</a:t>
            </a:r>
          </a:p>
        </p:txBody>
      </p:sp>
      <p:sp>
        <p:nvSpPr>
          <p:cNvPr id="5" name="TextBox 4"/>
          <p:cNvSpPr txBox="1"/>
          <p:nvPr/>
        </p:nvSpPr>
        <p:spPr>
          <a:xfrm>
            <a:off x="270478" y="5229069"/>
            <a:ext cx="8339923" cy="1323439"/>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viewer is made to anticipate that the crow will MOVE, rather than remain stationary, since it is facing an empty space.</a:t>
            </a:r>
          </a:p>
        </p:txBody>
      </p:sp>
      <p:sp>
        <p:nvSpPr>
          <p:cNvPr id="7" name="Left Arrow 6"/>
          <p:cNvSpPr/>
          <p:nvPr/>
        </p:nvSpPr>
        <p:spPr>
          <a:xfrm rot="10800000">
            <a:off x="2367399" y="3094489"/>
            <a:ext cx="1848499" cy="822960"/>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5107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157" y="1813627"/>
            <a:ext cx="3152876" cy="43630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itle 1"/>
          <p:cNvSpPr txBox="1">
            <a:spLocks/>
          </p:cNvSpPr>
          <p:nvPr/>
        </p:nvSpPr>
        <p:spPr>
          <a:xfrm>
            <a:off x="261824" y="228601"/>
            <a:ext cx="7772400"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8800" dirty="0" smtClean="0">
                <a:solidFill>
                  <a:schemeClr val="tx1"/>
                </a:solidFill>
              </a:rPr>
              <a:t>Framing</a:t>
            </a:r>
            <a:endParaRPr lang="en-US" sz="8800" dirty="0">
              <a:solidFill>
                <a:schemeClr val="tx1"/>
              </a:solidFill>
            </a:endParaRPr>
          </a:p>
        </p:txBody>
      </p:sp>
      <p:sp>
        <p:nvSpPr>
          <p:cNvPr id="4" name="TextBox 3"/>
          <p:cNvSpPr txBox="1"/>
          <p:nvPr/>
        </p:nvSpPr>
        <p:spPr>
          <a:xfrm>
            <a:off x="4259786" y="1813627"/>
            <a:ext cx="4569004" cy="2708434"/>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Using other elements within your scene to draw attention to the main subject.</a:t>
            </a:r>
          </a:p>
          <a:p>
            <a:r>
              <a:rPr lang="en-CA" dirty="0" smtClean="0"/>
              <a:t>Framing brings more depth and sophistication to a picture and creates a clear focal point.</a:t>
            </a:r>
            <a:endParaRPr lang="en-CA" dirty="0"/>
          </a:p>
          <a:p>
            <a:r>
              <a:rPr lang="en-CA" dirty="0"/>
              <a:t/>
            </a:r>
            <a:br>
              <a:rPr lang="en-CA" dirty="0"/>
            </a:br>
            <a:endParaRPr lang="en-US" dirty="0"/>
          </a:p>
        </p:txBody>
      </p:sp>
      <p:sp>
        <p:nvSpPr>
          <p:cNvPr id="5" name="TextBox 4"/>
          <p:cNvSpPr txBox="1"/>
          <p:nvPr/>
        </p:nvSpPr>
        <p:spPr>
          <a:xfrm>
            <a:off x="4259786" y="4213912"/>
            <a:ext cx="4569004" cy="2154436"/>
          </a:xfrm>
          <a:prstGeom prst="rect">
            <a:avLst/>
          </a:prstGeom>
          <a:noFill/>
        </p:spPr>
        <p:txBody>
          <a:bodyPr wrap="square" rtlCol="0">
            <a:spAutoFit/>
          </a:bodyPr>
          <a:lstStyle/>
          <a:p>
            <a:r>
              <a:rPr lang="en-CA" sz="4400" dirty="0" smtClean="0">
                <a:latin typeface="Callie Hand"/>
                <a:cs typeface="Callie Hand"/>
              </a:rPr>
              <a:t>Example: </a:t>
            </a:r>
          </a:p>
          <a:p>
            <a:r>
              <a:rPr lang="en-CA" dirty="0" smtClean="0"/>
              <a:t>Notice </a:t>
            </a:r>
            <a:r>
              <a:rPr lang="en-CA" dirty="0"/>
              <a:t>how the preacher is holding the Bible in such a way that his arms and the Bible frame his face. This creates a frame that emphasizes his face.</a:t>
            </a:r>
          </a:p>
          <a:p>
            <a:endParaRPr lang="en-US" dirty="0"/>
          </a:p>
        </p:txBody>
      </p:sp>
      <p:grpSp>
        <p:nvGrpSpPr>
          <p:cNvPr id="25" name="Group 24"/>
          <p:cNvGrpSpPr/>
          <p:nvPr/>
        </p:nvGrpSpPr>
        <p:grpSpPr>
          <a:xfrm>
            <a:off x="1008745" y="2758318"/>
            <a:ext cx="1919452" cy="1763743"/>
            <a:chOff x="1008745" y="2758318"/>
            <a:chExt cx="1919452" cy="1763743"/>
          </a:xfrm>
        </p:grpSpPr>
        <p:cxnSp>
          <p:nvCxnSpPr>
            <p:cNvPr id="7" name="Straight Connector 6"/>
            <p:cNvCxnSpPr/>
            <p:nvPr/>
          </p:nvCxnSpPr>
          <p:spPr>
            <a:xfrm flipH="1">
              <a:off x="1008745" y="2758318"/>
              <a:ext cx="445170" cy="1616689"/>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1407356" y="2758318"/>
              <a:ext cx="1391004" cy="1524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2790361" y="2910719"/>
              <a:ext cx="137836" cy="1611342"/>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08745" y="4375007"/>
              <a:ext cx="1919452" cy="147054"/>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16270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 calcmode="lin" valueType="num">
                                      <p:cBhvr>
                                        <p:cTn id="16" dur="1000" fill="hold"/>
                                        <p:tgtEl>
                                          <p:spTgt spid="25"/>
                                        </p:tgtEl>
                                        <p:attrNameLst>
                                          <p:attrName>style.rotation</p:attrName>
                                        </p:attrNameLst>
                                      </p:cBhvr>
                                      <p:tavLst>
                                        <p:tav tm="0">
                                          <p:val>
                                            <p:fltVal val="90"/>
                                          </p:val>
                                        </p:tav>
                                        <p:tav tm="100000">
                                          <p:val>
                                            <p:fltVal val="0"/>
                                          </p:val>
                                        </p:tav>
                                      </p:tavLst>
                                    </p:anim>
                                    <p:animEffect transition="in" filter="fade">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0671" y="228601"/>
            <a:ext cx="7772400"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8800" dirty="0" smtClean="0">
                <a:solidFill>
                  <a:schemeClr val="tx1"/>
                </a:solidFill>
              </a:rPr>
              <a:t>Framing</a:t>
            </a:r>
            <a:endParaRPr lang="en-US" sz="8800" dirty="0">
              <a:solidFill>
                <a:schemeClr val="tx1"/>
              </a:solidFill>
            </a:endParaRPr>
          </a:p>
        </p:txBody>
      </p:sp>
      <p:sp>
        <p:nvSpPr>
          <p:cNvPr id="4" name="TextBox 3"/>
          <p:cNvSpPr txBox="1"/>
          <p:nvPr/>
        </p:nvSpPr>
        <p:spPr>
          <a:xfrm>
            <a:off x="5822789" y="1813626"/>
            <a:ext cx="3050533" cy="3262432"/>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Using other elements within your scene to draw attention to the main subject. Framing brings more depth and sophistication to a picture and creates a clear focal point.</a:t>
            </a:r>
            <a:endParaRPr lang="en-CA" dirty="0"/>
          </a:p>
          <a:p>
            <a:r>
              <a:rPr lang="en-CA" dirty="0"/>
              <a:t/>
            </a:r>
            <a:br>
              <a:rPr lang="en-CA" dirty="0"/>
            </a:br>
            <a:endParaRPr lang="en-US" dirty="0"/>
          </a:p>
        </p:txBody>
      </p:sp>
      <p:sp>
        <p:nvSpPr>
          <p:cNvPr id="5" name="TextBox 4"/>
          <p:cNvSpPr txBox="1"/>
          <p:nvPr/>
        </p:nvSpPr>
        <p:spPr>
          <a:xfrm>
            <a:off x="533399" y="4938653"/>
            <a:ext cx="8339923" cy="1877437"/>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beach scene, the boats are framed by the palm tree at the top and left and by the sand at the bottom. Branches of trees often make very effective frames for pictures.</a:t>
            </a:r>
          </a:p>
          <a:p>
            <a:endParaRPr lang="en-US" dirty="0"/>
          </a:p>
        </p:txBody>
      </p:sp>
      <p:pic>
        <p:nvPicPr>
          <p:cNvPr id="6" name="Picture 5"/>
          <p:cNvPicPr>
            <a:picLocks noChangeAspect="1"/>
          </p:cNvPicPr>
          <p:nvPr/>
        </p:nvPicPr>
        <p:blipFill>
          <a:blip r:embed="rId3"/>
          <a:stretch>
            <a:fillRect/>
          </a:stretch>
        </p:blipFill>
        <p:spPr>
          <a:xfrm>
            <a:off x="533400" y="1813626"/>
            <a:ext cx="4644062" cy="30960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15" name="Group 14"/>
          <p:cNvGrpSpPr/>
          <p:nvPr/>
        </p:nvGrpSpPr>
        <p:grpSpPr>
          <a:xfrm>
            <a:off x="1293467" y="2758318"/>
            <a:ext cx="3504542" cy="2080785"/>
            <a:chOff x="1275827" y="2857868"/>
            <a:chExt cx="2964068" cy="2080785"/>
          </a:xfrm>
        </p:grpSpPr>
        <p:cxnSp>
          <p:nvCxnSpPr>
            <p:cNvPr id="7" name="Straight Connector 6"/>
            <p:cNvCxnSpPr/>
            <p:nvPr/>
          </p:nvCxnSpPr>
          <p:spPr>
            <a:xfrm>
              <a:off x="1293467" y="2857868"/>
              <a:ext cx="0" cy="2080785"/>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275827" y="2857868"/>
              <a:ext cx="2964068"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87040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6397" y="228601"/>
            <a:ext cx="9144000"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7200" dirty="0" smtClean="0">
                <a:solidFill>
                  <a:schemeClr val="tx1"/>
                </a:solidFill>
              </a:rPr>
              <a:t>Rule of thirds</a:t>
            </a:r>
            <a:endParaRPr lang="en-US" sz="7200" dirty="0">
              <a:solidFill>
                <a:schemeClr val="tx1"/>
              </a:solidFill>
            </a:endParaRPr>
          </a:p>
        </p:txBody>
      </p:sp>
      <p:sp>
        <p:nvSpPr>
          <p:cNvPr id="4" name="TextBox 3"/>
          <p:cNvSpPr txBox="1"/>
          <p:nvPr/>
        </p:nvSpPr>
        <p:spPr>
          <a:xfrm>
            <a:off x="176397" y="1464532"/>
            <a:ext cx="3050533" cy="4093429"/>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picture with the subject placed slightly </a:t>
            </a:r>
            <a:r>
              <a:rPr lang="en-CA" dirty="0" err="1" smtClean="0"/>
              <a:t>off-center</a:t>
            </a:r>
            <a:r>
              <a:rPr lang="en-CA" dirty="0" smtClean="0"/>
              <a:t> is, typically, more interesting to a viewer. The Rule of Thirds requires the photographer to break </a:t>
            </a:r>
            <a:r>
              <a:rPr lang="en-CA" dirty="0"/>
              <a:t>a picture down into 9 parts </a:t>
            </a:r>
            <a:r>
              <a:rPr lang="en-CA" dirty="0" smtClean="0"/>
              <a:t>(2 horizontal lines &amp; 2 vertical lines), and to align the subject with 1 of the 4 cross-sections.</a:t>
            </a:r>
            <a:endParaRPr lang="en-CA" dirty="0"/>
          </a:p>
          <a:p>
            <a:r>
              <a:rPr lang="en-CA" dirty="0"/>
              <a:t/>
            </a:r>
            <a:br>
              <a:rPr lang="en-CA" dirty="0"/>
            </a:br>
            <a:endParaRPr lang="en-US" dirty="0"/>
          </a:p>
        </p:txBody>
      </p:sp>
      <p:sp>
        <p:nvSpPr>
          <p:cNvPr id="5" name="TextBox 4"/>
          <p:cNvSpPr txBox="1"/>
          <p:nvPr/>
        </p:nvSpPr>
        <p:spPr>
          <a:xfrm>
            <a:off x="270478" y="5085039"/>
            <a:ext cx="8339923" cy="1600438"/>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a:t>
            </a:r>
            <a:r>
              <a:rPr lang="en-CA" dirty="0"/>
              <a:t>the </a:t>
            </a:r>
            <a:r>
              <a:rPr lang="en-CA" dirty="0" smtClean="0"/>
              <a:t>tower is </a:t>
            </a:r>
            <a:r>
              <a:rPr lang="en-CA" dirty="0" err="1" smtClean="0"/>
              <a:t>off-center</a:t>
            </a:r>
            <a:r>
              <a:rPr lang="en-CA" dirty="0" smtClean="0"/>
              <a:t>, towards the right-hand side of the scene. In terms of the “Rule of Thirds,” the subject would be located in the top-right cross-section.</a:t>
            </a:r>
          </a:p>
        </p:txBody>
      </p:sp>
      <p:pic>
        <p:nvPicPr>
          <p:cNvPr id="2" name="Picture 1"/>
          <p:cNvPicPr>
            <a:picLocks noChangeAspect="1"/>
          </p:cNvPicPr>
          <p:nvPr/>
        </p:nvPicPr>
        <p:blipFill>
          <a:blip r:embed="rId3"/>
          <a:stretch>
            <a:fillRect/>
          </a:stretch>
        </p:blipFill>
        <p:spPr>
          <a:xfrm>
            <a:off x="3450692" y="1644293"/>
            <a:ext cx="5177349" cy="3440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3344852" y="1658579"/>
            <a:ext cx="5401844" cy="3567588"/>
          </a:xfrm>
          <a:prstGeom prst="rect">
            <a:avLst/>
          </a:prstGeom>
        </p:spPr>
      </p:pic>
    </p:spTree>
    <p:extLst>
      <p:ext uri="{BB962C8B-B14F-4D97-AF65-F5344CB8AC3E}">
        <p14:creationId xmlns:p14="http://schemas.microsoft.com/office/powerpoint/2010/main" val="4221398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6397" y="263275"/>
            <a:ext cx="9144000"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7200" dirty="0" smtClean="0">
                <a:solidFill>
                  <a:schemeClr val="tx1"/>
                </a:solidFill>
              </a:rPr>
              <a:t>Rule of thirds</a:t>
            </a:r>
            <a:endParaRPr lang="en-US" sz="7200" dirty="0">
              <a:solidFill>
                <a:schemeClr val="tx1"/>
              </a:solidFill>
            </a:endParaRPr>
          </a:p>
        </p:txBody>
      </p:sp>
      <p:sp>
        <p:nvSpPr>
          <p:cNvPr id="4" name="TextBox 3"/>
          <p:cNvSpPr txBox="1"/>
          <p:nvPr/>
        </p:nvSpPr>
        <p:spPr>
          <a:xfrm>
            <a:off x="303466" y="1206586"/>
            <a:ext cx="3848200"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picture with the subject placed slightly </a:t>
            </a:r>
            <a:r>
              <a:rPr lang="en-CA" dirty="0" err="1" smtClean="0"/>
              <a:t>off-center</a:t>
            </a:r>
            <a:r>
              <a:rPr lang="en-CA" dirty="0" smtClean="0"/>
              <a:t> is, typically, more interesting to a viewer. The Rule of Thirds requires the photographer to break </a:t>
            </a:r>
            <a:r>
              <a:rPr lang="en-CA" dirty="0"/>
              <a:t>a picture down into 9 parts </a:t>
            </a:r>
            <a:r>
              <a:rPr lang="en-CA" dirty="0" smtClean="0"/>
              <a:t>(2 horizontal lines &amp; 2 vertical lines), and to align the subject with 1 of the 4 cross-sections.</a:t>
            </a:r>
            <a:endParaRPr lang="en-CA" dirty="0"/>
          </a:p>
          <a:p>
            <a:r>
              <a:rPr lang="en-CA" dirty="0"/>
              <a:t/>
            </a:r>
            <a:br>
              <a:rPr lang="en-CA" dirty="0"/>
            </a:br>
            <a:endParaRPr lang="en-US" dirty="0"/>
          </a:p>
        </p:txBody>
      </p:sp>
      <p:sp>
        <p:nvSpPr>
          <p:cNvPr id="5" name="TextBox 4"/>
          <p:cNvSpPr txBox="1"/>
          <p:nvPr/>
        </p:nvSpPr>
        <p:spPr>
          <a:xfrm>
            <a:off x="303466" y="4021008"/>
            <a:ext cx="3572682" cy="2708434"/>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a:t>
            </a:r>
            <a:r>
              <a:rPr lang="en-CA" dirty="0"/>
              <a:t>the </a:t>
            </a:r>
            <a:r>
              <a:rPr lang="en-CA" dirty="0" smtClean="0"/>
              <a:t>jug and the hand/cup are </a:t>
            </a:r>
            <a:r>
              <a:rPr lang="en-CA" dirty="0" err="1" smtClean="0"/>
              <a:t>off-center</a:t>
            </a:r>
            <a:r>
              <a:rPr lang="en-CA" dirty="0" smtClean="0"/>
              <a:t>, towards the right-hand side of the scene. In terms of the “Rule of Thirds,” the subjects would be located in the top-right and bottom-right cross-sections.</a:t>
            </a:r>
          </a:p>
        </p:txBody>
      </p:sp>
      <p:pic>
        <p:nvPicPr>
          <p:cNvPr id="6" name="Picture 5" descr="RuleOfThirds-16.gif"/>
          <p:cNvPicPr>
            <a:picLocks noChangeAspect="1"/>
          </p:cNvPicPr>
          <p:nvPr/>
        </p:nvPicPr>
        <p:blipFill>
          <a:blip r:embed="rId3">
            <a:alphaModFix amt="66000"/>
            <a:extLst>
              <a:ext uri="{28A0092B-C50C-407E-A947-70E740481C1C}">
                <a14:useLocalDpi xmlns:a14="http://schemas.microsoft.com/office/drawing/2010/main" val="0"/>
              </a:ext>
            </a:extLst>
          </a:blip>
          <a:stretch>
            <a:fillRect/>
          </a:stretch>
        </p:blipFill>
        <p:spPr>
          <a:xfrm>
            <a:off x="4338370" y="1695462"/>
            <a:ext cx="4360747" cy="48436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rot="5400000">
            <a:off x="4125114" y="1925213"/>
            <a:ext cx="4787262" cy="4360749"/>
          </a:xfrm>
          <a:prstGeom prst="rect">
            <a:avLst/>
          </a:prstGeom>
        </p:spPr>
      </p:pic>
    </p:spTree>
    <p:extLst>
      <p:ext uri="{BB962C8B-B14F-4D97-AF65-F5344CB8AC3E}">
        <p14:creationId xmlns:p14="http://schemas.microsoft.com/office/powerpoint/2010/main" val="1963827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159" y="374722"/>
            <a:ext cx="8895841"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7200" dirty="0" smtClean="0">
                <a:solidFill>
                  <a:schemeClr val="tx1"/>
                </a:solidFill>
              </a:rPr>
              <a:t>FOCAL point</a:t>
            </a:r>
            <a:endParaRPr lang="en-US" sz="7200" dirty="0">
              <a:solidFill>
                <a:schemeClr val="tx1"/>
              </a:solidFill>
            </a:endParaRPr>
          </a:p>
        </p:txBody>
      </p:sp>
      <p:sp>
        <p:nvSpPr>
          <p:cNvPr id="4" name="TextBox 3"/>
          <p:cNvSpPr txBox="1"/>
          <p:nvPr/>
        </p:nvSpPr>
        <p:spPr>
          <a:xfrm>
            <a:off x="5389728" y="1644293"/>
            <a:ext cx="3468832"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The place the viewer’s eye is drawn first – </a:t>
            </a:r>
            <a:r>
              <a:rPr lang="en-CA" dirty="0" err="1" smtClean="0"/>
              <a:t>i.e</a:t>
            </a:r>
            <a:r>
              <a:rPr lang="en-CA" dirty="0" smtClean="0"/>
              <a:t> the main subject, or most important part of the photograph. A clear focal point = a clear message. </a:t>
            </a:r>
          </a:p>
          <a:p>
            <a:endParaRPr lang="en-CA" dirty="0"/>
          </a:p>
          <a:p>
            <a:r>
              <a:rPr lang="en-CA" dirty="0" smtClean="0"/>
              <a:t>Focal point can be communicated in several different ways: framing, rule of thirds, colour, focus, size, etc.</a:t>
            </a:r>
            <a:endParaRPr lang="en-CA" dirty="0"/>
          </a:p>
        </p:txBody>
      </p:sp>
      <p:sp>
        <p:nvSpPr>
          <p:cNvPr id="5" name="TextBox 4"/>
          <p:cNvSpPr txBox="1"/>
          <p:nvPr/>
        </p:nvSpPr>
        <p:spPr>
          <a:xfrm>
            <a:off x="270478" y="5254134"/>
            <a:ext cx="8339923" cy="1415772"/>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vibrant </a:t>
            </a:r>
            <a:r>
              <a:rPr lang="en-CA" sz="2400" dirty="0" smtClean="0">
                <a:solidFill>
                  <a:srgbClr val="FF0000"/>
                </a:solidFill>
              </a:rPr>
              <a:t>colour</a:t>
            </a:r>
            <a:r>
              <a:rPr lang="en-CA" dirty="0" smtClean="0"/>
              <a:t> of the red apple, compared to the unified green of the other apples, is used to create a focal point.</a:t>
            </a:r>
          </a:p>
        </p:txBody>
      </p:sp>
      <p:pic>
        <p:nvPicPr>
          <p:cNvPr id="6" name="Picture 5" descr="oneredapple-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54" y="1986061"/>
            <a:ext cx="4750746" cy="31522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Oval 7"/>
          <p:cNvSpPr/>
          <p:nvPr/>
        </p:nvSpPr>
        <p:spPr>
          <a:xfrm>
            <a:off x="2128633" y="2491725"/>
            <a:ext cx="1780503" cy="1747615"/>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65099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0478" y="436030"/>
            <a:ext cx="8895841"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7200" dirty="0" smtClean="0">
                <a:solidFill>
                  <a:schemeClr val="tx1"/>
                </a:solidFill>
              </a:rPr>
              <a:t>FOCAL point</a:t>
            </a:r>
            <a:endParaRPr lang="en-US" sz="7200" dirty="0">
              <a:solidFill>
                <a:schemeClr val="tx1"/>
              </a:solidFill>
            </a:endParaRPr>
          </a:p>
        </p:txBody>
      </p:sp>
      <p:sp>
        <p:nvSpPr>
          <p:cNvPr id="4" name="TextBox 3"/>
          <p:cNvSpPr txBox="1"/>
          <p:nvPr/>
        </p:nvSpPr>
        <p:spPr>
          <a:xfrm>
            <a:off x="270478" y="1790414"/>
            <a:ext cx="3468832"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The place the viewer’s eye is drawn first – </a:t>
            </a:r>
            <a:r>
              <a:rPr lang="en-CA" dirty="0" err="1" smtClean="0"/>
              <a:t>i.e</a:t>
            </a:r>
            <a:r>
              <a:rPr lang="en-CA" dirty="0" smtClean="0"/>
              <a:t> the main subject, or most important part of the photograph. A clear focal point = a clear message. </a:t>
            </a:r>
          </a:p>
          <a:p>
            <a:endParaRPr lang="en-CA" dirty="0"/>
          </a:p>
          <a:p>
            <a:r>
              <a:rPr lang="en-CA" dirty="0" smtClean="0"/>
              <a:t>Focal point can be communicated in several different ways: framing, rule of thirds, colour, focus, size, etc.</a:t>
            </a:r>
            <a:endParaRPr lang="en-CA" dirty="0"/>
          </a:p>
        </p:txBody>
      </p:sp>
      <p:sp>
        <p:nvSpPr>
          <p:cNvPr id="5" name="TextBox 4"/>
          <p:cNvSpPr txBox="1"/>
          <p:nvPr/>
        </p:nvSpPr>
        <p:spPr>
          <a:xfrm>
            <a:off x="270478" y="5254134"/>
            <a:ext cx="8685900" cy="1415772"/>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a:t>
            </a:r>
            <a:r>
              <a:rPr lang="en-CA" sz="2400" i="1" dirty="0" smtClean="0"/>
              <a:t>focus</a:t>
            </a:r>
            <a:r>
              <a:rPr lang="en-CA" sz="2400" i="1" dirty="0" smtClean="0">
                <a:solidFill>
                  <a:srgbClr val="FF0000"/>
                </a:solidFill>
              </a:rPr>
              <a:t> </a:t>
            </a:r>
            <a:r>
              <a:rPr lang="en-CA" dirty="0" smtClean="0"/>
              <a:t>of the bicycle, compared to the </a:t>
            </a:r>
            <a:r>
              <a:rPr lang="en-CA" sz="2400" i="1" dirty="0" smtClean="0"/>
              <a:t>blur </a:t>
            </a:r>
            <a:r>
              <a:rPr lang="en-CA" dirty="0" smtClean="0"/>
              <a:t>of the background, is used to create a focal point.</a:t>
            </a:r>
          </a:p>
        </p:txBody>
      </p:sp>
      <p:pic>
        <p:nvPicPr>
          <p:cNvPr id="7" name="Picture 6" descr="focalpointBL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196" y="2158575"/>
            <a:ext cx="4835737" cy="34582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Oval 7"/>
          <p:cNvSpPr/>
          <p:nvPr/>
        </p:nvSpPr>
        <p:spPr>
          <a:xfrm>
            <a:off x="6416263" y="2457829"/>
            <a:ext cx="2163670" cy="3159032"/>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87069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calPointSi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24" y="1851722"/>
            <a:ext cx="4849309" cy="38794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itle 1"/>
          <p:cNvSpPr txBox="1">
            <a:spLocks/>
          </p:cNvSpPr>
          <p:nvPr/>
        </p:nvSpPr>
        <p:spPr>
          <a:xfrm>
            <a:off x="270478" y="436030"/>
            <a:ext cx="8895841"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7200" dirty="0" smtClean="0">
                <a:solidFill>
                  <a:schemeClr val="tx1"/>
                </a:solidFill>
              </a:rPr>
              <a:t>FOCAL point</a:t>
            </a:r>
            <a:endParaRPr lang="en-US" sz="7200" dirty="0">
              <a:solidFill>
                <a:schemeClr val="tx1"/>
              </a:solidFill>
            </a:endParaRPr>
          </a:p>
        </p:txBody>
      </p:sp>
      <p:sp>
        <p:nvSpPr>
          <p:cNvPr id="4" name="TextBox 3"/>
          <p:cNvSpPr txBox="1"/>
          <p:nvPr/>
        </p:nvSpPr>
        <p:spPr>
          <a:xfrm>
            <a:off x="270478" y="1790414"/>
            <a:ext cx="3468832"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The place the viewer’s eye is drawn first – </a:t>
            </a:r>
            <a:r>
              <a:rPr lang="en-CA" dirty="0" err="1" smtClean="0"/>
              <a:t>i.e</a:t>
            </a:r>
            <a:r>
              <a:rPr lang="en-CA" dirty="0" smtClean="0"/>
              <a:t> the main subject, or most important part of the photograph. A clear focal point = a clear message. </a:t>
            </a:r>
          </a:p>
          <a:p>
            <a:endParaRPr lang="en-CA" dirty="0"/>
          </a:p>
          <a:p>
            <a:r>
              <a:rPr lang="en-CA" dirty="0" smtClean="0"/>
              <a:t>Focal point can be communicated in several different ways: framing, rule of thirds, colour, focus, size, etc.</a:t>
            </a:r>
            <a:endParaRPr lang="en-CA" dirty="0"/>
          </a:p>
        </p:txBody>
      </p:sp>
      <p:sp>
        <p:nvSpPr>
          <p:cNvPr id="5" name="TextBox 4"/>
          <p:cNvSpPr txBox="1"/>
          <p:nvPr/>
        </p:nvSpPr>
        <p:spPr>
          <a:xfrm>
            <a:off x="270478" y="5254134"/>
            <a:ext cx="8339923" cy="1477327"/>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a:t>
            </a:r>
            <a:r>
              <a:rPr lang="en-CA" sz="2800" b="1" dirty="0" smtClean="0">
                <a:solidFill>
                  <a:srgbClr val="000000"/>
                </a:solidFill>
              </a:rPr>
              <a:t> size </a:t>
            </a:r>
            <a:r>
              <a:rPr lang="en-CA" dirty="0" smtClean="0"/>
              <a:t>of the larger ship, compared to the size of the smaller ship is used to create a focal point.</a:t>
            </a:r>
          </a:p>
        </p:txBody>
      </p:sp>
      <p:sp>
        <p:nvSpPr>
          <p:cNvPr id="8" name="Oval 7"/>
          <p:cNvSpPr/>
          <p:nvPr/>
        </p:nvSpPr>
        <p:spPr>
          <a:xfrm>
            <a:off x="4700858" y="2045617"/>
            <a:ext cx="3793679" cy="3159032"/>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48484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458" y="518505"/>
            <a:ext cx="9166319" cy="1415692"/>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Unusual angles</a:t>
            </a:r>
            <a:endParaRPr lang="en-US" sz="6600" dirty="0">
              <a:solidFill>
                <a:schemeClr val="tx1"/>
              </a:solidFill>
            </a:endParaRPr>
          </a:p>
        </p:txBody>
      </p:sp>
      <p:sp>
        <p:nvSpPr>
          <p:cNvPr id="4" name="TextBox 3"/>
          <p:cNvSpPr txBox="1"/>
          <p:nvPr/>
        </p:nvSpPr>
        <p:spPr>
          <a:xfrm>
            <a:off x="5141569" y="1658451"/>
            <a:ext cx="3468832" cy="3816430"/>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Photographing a subject from an angle other than head-on. Using an unusual angle adds interest to your photograph, since it allows your viewer to experience your subject in a different way.</a:t>
            </a:r>
          </a:p>
          <a:p>
            <a:endParaRPr lang="en-CA" dirty="0"/>
          </a:p>
          <a:p>
            <a:r>
              <a:rPr lang="en-CA" dirty="0" smtClean="0"/>
              <a:t>Some examples include low angles, high angles, birds-eye views, or tilts.</a:t>
            </a:r>
            <a:endParaRPr lang="en-CA" dirty="0"/>
          </a:p>
        </p:txBody>
      </p:sp>
      <p:sp>
        <p:nvSpPr>
          <p:cNvPr id="5" name="TextBox 4"/>
          <p:cNvSpPr txBox="1"/>
          <p:nvPr/>
        </p:nvSpPr>
        <p:spPr>
          <a:xfrm>
            <a:off x="270478" y="5229069"/>
            <a:ext cx="8339923" cy="1323439"/>
          </a:xfrm>
          <a:prstGeom prst="rect">
            <a:avLst/>
          </a:prstGeom>
          <a:noFill/>
        </p:spPr>
        <p:txBody>
          <a:bodyPr wrap="square" rtlCol="0">
            <a:spAutoFit/>
          </a:bodyPr>
          <a:lstStyle/>
          <a:p>
            <a:r>
              <a:rPr lang="en-CA" sz="4400" dirty="0" smtClean="0">
                <a:latin typeface="Callie Hand"/>
                <a:cs typeface="Callie Hand"/>
              </a:rPr>
              <a:t>Example: </a:t>
            </a:r>
          </a:p>
          <a:p>
            <a:r>
              <a:rPr lang="en-CA" dirty="0"/>
              <a:t>Notice how, in this </a:t>
            </a:r>
            <a:r>
              <a:rPr lang="en-CA" dirty="0" smtClean="0"/>
              <a:t>scene, the tulips are photographed from an extremely low angle, making it seem as though the viewer is growing up with the flowers.</a:t>
            </a:r>
          </a:p>
        </p:txBody>
      </p:sp>
      <p:pic>
        <p:nvPicPr>
          <p:cNvPr id="6" name="Picture 5"/>
          <p:cNvPicPr>
            <a:picLocks noChangeAspect="1"/>
          </p:cNvPicPr>
          <p:nvPr/>
        </p:nvPicPr>
        <p:blipFill rotWithShape="1">
          <a:blip r:embed="rId3"/>
          <a:srcRect l="4827" r="3964"/>
          <a:stretch/>
        </p:blipFill>
        <p:spPr>
          <a:xfrm>
            <a:off x="270478" y="2066162"/>
            <a:ext cx="4472264" cy="31629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38202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187</TotalTime>
  <Words>1573</Words>
  <Application>Microsoft Macintosh PowerPoint</Application>
  <PresentationFormat>On-screen Show (4:3)</PresentationFormat>
  <Paragraphs>130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Essential</vt:lpstr>
      <vt:lpstr>Basic  Picture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dc:title>
  <dc:creator>Brittani Hammond</dc:creator>
  <cp:lastModifiedBy>Brittani Hammond</cp:lastModifiedBy>
  <cp:revision>14</cp:revision>
  <dcterms:created xsi:type="dcterms:W3CDTF">2015-10-12T18:07:06Z</dcterms:created>
  <dcterms:modified xsi:type="dcterms:W3CDTF">2015-10-12T21:14:18Z</dcterms:modified>
</cp:coreProperties>
</file>