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372A1-9E29-A645-BEF5-C2E335B41952}" type="datetimeFigureOut">
              <a:rPr lang="en-US" smtClean="0"/>
              <a:t>15-10-29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B4D2E-C085-F445-BB33-5BCDBAF46ECF}" type="slidenum">
              <a:rPr lang="en-US" smtClean="0"/>
              <a:t>‹#›</a:t>
            </a:fld>
            <a:endParaRPr lang="en-US"/>
          </a:p>
        </p:txBody>
      </p:sp>
    </p:spTree>
    <p:extLst>
      <p:ext uri="{BB962C8B-B14F-4D97-AF65-F5344CB8AC3E}">
        <p14:creationId xmlns:p14="http://schemas.microsoft.com/office/powerpoint/2010/main" val="2257435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r>
              <a:rPr lang="en-US" baseline="0" dirty="0" smtClean="0"/>
              <a:t>?</a:t>
            </a:r>
          </a:p>
          <a:p>
            <a:r>
              <a:rPr lang="en-US" baseline="0" dirty="0" smtClean="0"/>
              <a:t>What did the photographer do to show you what the defined subject is?</a:t>
            </a:r>
          </a:p>
          <a:p>
            <a:r>
              <a:rPr lang="en-US" baseline="0" dirty="0" smtClean="0"/>
              <a:t>What photography technique is being used?</a:t>
            </a: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2</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r>
              <a:rPr lang="en-US" baseline="0" dirty="0" smtClean="0"/>
              <a:t>?</a:t>
            </a:r>
          </a:p>
          <a:p>
            <a:r>
              <a:rPr lang="en-US" baseline="0" dirty="0" smtClean="0"/>
              <a:t>What did the photographer do to show you what the defined subject is?</a:t>
            </a:r>
          </a:p>
          <a:p>
            <a:r>
              <a:rPr lang="en-US" baseline="0" dirty="0" smtClean="0"/>
              <a:t>What photography technique is being used?</a:t>
            </a: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11</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r>
              <a:rPr lang="en-US" baseline="0" dirty="0" smtClean="0"/>
              <a:t>?</a:t>
            </a:r>
          </a:p>
          <a:p>
            <a:r>
              <a:rPr lang="en-US" baseline="0" dirty="0" smtClean="0"/>
              <a:t>What did the photographer do to show you what the defined subject is?</a:t>
            </a:r>
          </a:p>
          <a:p>
            <a:r>
              <a:rPr lang="en-US" baseline="0" dirty="0" smtClean="0"/>
              <a:t>What photography technique is being used?</a:t>
            </a: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12</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r>
              <a:rPr lang="en-US" baseline="0" dirty="0" smtClean="0"/>
              <a:t>?</a:t>
            </a:r>
          </a:p>
          <a:p>
            <a:r>
              <a:rPr lang="en-US" baseline="0" dirty="0" smtClean="0"/>
              <a:t>What did the photographer do to show you what the defined subject is?</a:t>
            </a:r>
          </a:p>
          <a:p>
            <a:r>
              <a:rPr lang="en-US" baseline="0" dirty="0" smtClean="0"/>
              <a:t>What photography technique is being used?</a:t>
            </a: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13</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14</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15</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16</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Oftentimes, the photographer</a:t>
            </a:r>
            <a:r>
              <a:rPr lang="en-US" baseline="0" dirty="0" smtClean="0"/>
              <a:t> is so focused on his/her subject that he/she forgets to pay attention to the evenness of the horizon line.</a:t>
            </a: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17</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18</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symmetry? In what ways does this photo demonstrate good symmetry?</a:t>
            </a: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19</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r>
              <a:rPr lang="en-US" baseline="0" dirty="0" smtClean="0"/>
              <a:t>?</a:t>
            </a:r>
          </a:p>
          <a:p>
            <a:r>
              <a:rPr lang="en-US" baseline="0" dirty="0" smtClean="0"/>
              <a:t>What did the photographer do to show you what the defined subject is?</a:t>
            </a:r>
          </a:p>
          <a:p>
            <a:r>
              <a:rPr lang="en-US" baseline="0" dirty="0" smtClean="0"/>
              <a:t>What photography technique is being used?</a:t>
            </a: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3</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r>
              <a:rPr lang="en-US" baseline="0" dirty="0" smtClean="0"/>
              <a:t>?</a:t>
            </a:r>
          </a:p>
          <a:p>
            <a:r>
              <a:rPr lang="en-US" baseline="0" dirty="0" smtClean="0"/>
              <a:t>What did the photographer do to show you what the defined subject is?</a:t>
            </a:r>
          </a:p>
          <a:p>
            <a:r>
              <a:rPr lang="en-US" baseline="0" dirty="0" smtClean="0"/>
              <a:t>What photography technique is being used?</a:t>
            </a: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4</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 good test is to show someone your picture, allow them to study it for a few seconds, and then take the picture away. If he/she can easily remember what was in the background, then the background is probably too powerful. If they can clearly remember the subject but can’t remember the background then your background probably is a good one.</a:t>
            </a:r>
          </a:p>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5</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 good test is to show someone your picture, allow them to study it for a few seconds, and then take the picture away. If he/she can easily remember what was in the background, then the background is probably too powerful. If they can clearly remember the subject but can’t remember the background then your background probably is a good one.</a:t>
            </a:r>
          </a:p>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6</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 good test is to show someone your picture, allow them to study it for a few seconds, and then take the picture away. If he/she can easily remember what was in the background, then the background is probably too powerful. If they can clearly remember the subject but can’t remember the background then your background probably is a good one.</a:t>
            </a:r>
          </a:p>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7</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factors that</a:t>
            </a:r>
            <a:r>
              <a:rPr lang="en-US" baseline="0" dirty="0" smtClean="0"/>
              <a:t> affect the exposure of a photograph are:</a:t>
            </a:r>
          </a:p>
          <a:p>
            <a:pPr marL="171450" indent="-171450">
              <a:buFont typeface="Arial"/>
              <a:buChar char="•"/>
            </a:pPr>
            <a:r>
              <a:rPr lang="en-US" baseline="0" dirty="0" smtClean="0"/>
              <a:t>Time of Day</a:t>
            </a:r>
          </a:p>
          <a:p>
            <a:pPr marL="171450" indent="-171450">
              <a:buFont typeface="Arial"/>
              <a:buChar char="•"/>
            </a:pPr>
            <a:r>
              <a:rPr lang="en-US" baseline="0" dirty="0" smtClean="0"/>
              <a:t>Location</a:t>
            </a:r>
          </a:p>
          <a:p>
            <a:pPr marL="171450" indent="-171450">
              <a:buFont typeface="Arial"/>
              <a:buChar char="•"/>
            </a:pPr>
            <a:r>
              <a:rPr lang="en-US" baseline="0" dirty="0" smtClean="0"/>
              <a:t>Camera Flash</a:t>
            </a:r>
          </a:p>
          <a:p>
            <a:pPr marL="171450" indent="-171450">
              <a:buFont typeface="Arial"/>
              <a:buChar char="•"/>
            </a:pPr>
            <a:r>
              <a:rPr lang="en-US" baseline="0" dirty="0" smtClean="0"/>
              <a:t>Aperture</a:t>
            </a:r>
          </a:p>
          <a:p>
            <a:pPr marL="171450" indent="-171450">
              <a:buFont typeface="Arial"/>
              <a:buChar char="•"/>
            </a:pPr>
            <a:r>
              <a:rPr lang="en-US" baseline="0" dirty="0" smtClean="0"/>
              <a:t>Shutter Speed</a:t>
            </a:r>
          </a:p>
          <a:p>
            <a:pPr marL="171450" indent="-171450">
              <a:buFont typeface="Arial"/>
              <a:buChar char="•"/>
            </a:pPr>
            <a:r>
              <a:rPr lang="en-US" baseline="0" dirty="0" smtClean="0"/>
              <a:t>ISO</a:t>
            </a:r>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8</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factors that</a:t>
            </a:r>
            <a:r>
              <a:rPr lang="en-US" baseline="0" dirty="0" smtClean="0"/>
              <a:t> affect the exposure of a photograph are:</a:t>
            </a:r>
          </a:p>
          <a:p>
            <a:pPr marL="171450" indent="-171450">
              <a:buFont typeface="Arial"/>
              <a:buChar char="•"/>
            </a:pPr>
            <a:r>
              <a:rPr lang="en-US" baseline="0" dirty="0" smtClean="0"/>
              <a:t>Time of Day</a:t>
            </a:r>
          </a:p>
          <a:p>
            <a:pPr marL="171450" indent="-171450">
              <a:buFont typeface="Arial"/>
              <a:buChar char="•"/>
            </a:pPr>
            <a:r>
              <a:rPr lang="en-US" baseline="0" dirty="0" smtClean="0"/>
              <a:t>Location</a:t>
            </a:r>
          </a:p>
          <a:p>
            <a:pPr marL="171450" indent="-171450">
              <a:buFont typeface="Arial"/>
              <a:buChar char="•"/>
            </a:pPr>
            <a:r>
              <a:rPr lang="en-US" baseline="0" dirty="0" smtClean="0"/>
              <a:t>Camera Flash</a:t>
            </a:r>
          </a:p>
          <a:p>
            <a:pPr marL="171450" indent="-171450">
              <a:buFont typeface="Arial"/>
              <a:buChar char="•"/>
            </a:pPr>
            <a:r>
              <a:rPr lang="en-US" baseline="0" dirty="0" smtClean="0"/>
              <a:t>Aperture</a:t>
            </a:r>
          </a:p>
          <a:p>
            <a:pPr marL="171450" indent="-171450">
              <a:buFont typeface="Arial"/>
              <a:buChar char="•"/>
            </a:pPr>
            <a:r>
              <a:rPr lang="en-US" baseline="0" dirty="0" smtClean="0"/>
              <a:t>Shutter Speed</a:t>
            </a:r>
          </a:p>
          <a:p>
            <a:pPr marL="171450" indent="-171450">
              <a:buFont typeface="Arial"/>
              <a:buChar char="•"/>
            </a:pPr>
            <a:r>
              <a:rPr lang="en-US" baseline="0" dirty="0" smtClean="0"/>
              <a:t>ISO</a:t>
            </a:r>
          </a:p>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9</a:t>
            </a:fld>
            <a:endParaRPr lang="en-US"/>
          </a:p>
        </p:txBody>
      </p:sp>
    </p:spTree>
    <p:extLst>
      <p:ext uri="{BB962C8B-B14F-4D97-AF65-F5344CB8AC3E}">
        <p14:creationId xmlns:p14="http://schemas.microsoft.com/office/powerpoint/2010/main" val="401062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factors that</a:t>
            </a:r>
            <a:r>
              <a:rPr lang="en-US" baseline="0" dirty="0" smtClean="0"/>
              <a:t> affect the exposure of a photograph are:</a:t>
            </a:r>
          </a:p>
          <a:p>
            <a:pPr marL="171450" indent="-171450">
              <a:buFont typeface="Arial"/>
              <a:buChar char="•"/>
            </a:pPr>
            <a:r>
              <a:rPr lang="en-US" baseline="0" dirty="0" smtClean="0"/>
              <a:t>Time of Day</a:t>
            </a:r>
          </a:p>
          <a:p>
            <a:pPr marL="171450" indent="-171450">
              <a:buFont typeface="Arial"/>
              <a:buChar char="•"/>
            </a:pPr>
            <a:r>
              <a:rPr lang="en-US" baseline="0" dirty="0" smtClean="0"/>
              <a:t>Location</a:t>
            </a:r>
          </a:p>
          <a:p>
            <a:pPr marL="171450" indent="-171450">
              <a:buFont typeface="Arial"/>
              <a:buChar char="•"/>
            </a:pPr>
            <a:r>
              <a:rPr lang="en-US" baseline="0" dirty="0" smtClean="0"/>
              <a:t>Camera Flash</a:t>
            </a:r>
          </a:p>
          <a:p>
            <a:pPr marL="171450" indent="-171450">
              <a:buFont typeface="Arial"/>
              <a:buChar char="•"/>
            </a:pPr>
            <a:r>
              <a:rPr lang="en-US" baseline="0" dirty="0" smtClean="0"/>
              <a:t>Aperture</a:t>
            </a:r>
          </a:p>
          <a:p>
            <a:pPr marL="171450" indent="-171450">
              <a:buFont typeface="Arial"/>
              <a:buChar char="•"/>
            </a:pPr>
            <a:r>
              <a:rPr lang="en-US" baseline="0" dirty="0" smtClean="0"/>
              <a:t>Shutter Speed</a:t>
            </a:r>
          </a:p>
          <a:p>
            <a:pPr marL="171450" indent="-171450">
              <a:buFont typeface="Arial"/>
              <a:buChar char="•"/>
            </a:pPr>
            <a:r>
              <a:rPr lang="en-US" baseline="0" dirty="0" smtClean="0"/>
              <a:t>ISO</a:t>
            </a:r>
          </a:p>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10</a:t>
            </a:fld>
            <a:endParaRPr lang="en-US"/>
          </a:p>
        </p:txBody>
      </p:sp>
    </p:spTree>
    <p:extLst>
      <p:ext uri="{BB962C8B-B14F-4D97-AF65-F5344CB8AC3E}">
        <p14:creationId xmlns:p14="http://schemas.microsoft.com/office/powerpoint/2010/main" val="401062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16292144-F133-D34F-9E33-3E507DF9BF9C}" type="datetimeFigureOut">
              <a:rPr lang="en-US" smtClean="0"/>
              <a:t>15-10-29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253FF50-8B8A-4740-8594-BB80A0CB5A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292144-F133-D34F-9E33-3E507DF9BF9C}" type="datetimeFigureOut">
              <a:rPr lang="en-US" smtClean="0"/>
              <a:t>15-10-29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3FF50-8B8A-4740-8594-BB80A0CB5A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292144-F133-D34F-9E33-3E507DF9BF9C}" type="datetimeFigureOut">
              <a:rPr lang="en-US" smtClean="0"/>
              <a:t>15-10-29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3FF50-8B8A-4740-8594-BB80A0CB5A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16292144-F133-D34F-9E33-3E507DF9BF9C}" type="datetimeFigureOut">
              <a:rPr lang="en-US" smtClean="0"/>
              <a:t>15-10-29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3FF50-8B8A-4740-8594-BB80A0CB5A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16292144-F133-D34F-9E33-3E507DF9BF9C}" type="datetimeFigureOut">
              <a:rPr lang="en-US" smtClean="0"/>
              <a:t>15-10-29</a:t>
            </a:fld>
            <a:endParaRPr lang="en-US"/>
          </a:p>
        </p:txBody>
      </p:sp>
      <p:sp>
        <p:nvSpPr>
          <p:cNvPr id="8" name="Slide Number Placeholder 7"/>
          <p:cNvSpPr>
            <a:spLocks noGrp="1"/>
          </p:cNvSpPr>
          <p:nvPr>
            <p:ph type="sldNum" sz="quarter" idx="11"/>
          </p:nvPr>
        </p:nvSpPr>
        <p:spPr/>
        <p:txBody>
          <a:bodyPr/>
          <a:lstStyle/>
          <a:p>
            <a:fld id="{E253FF50-8B8A-4740-8594-BB80A0CB5AE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16292144-F133-D34F-9E33-3E507DF9BF9C}" type="datetimeFigureOut">
              <a:rPr lang="en-US" smtClean="0"/>
              <a:t>15-10-29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3FF50-8B8A-4740-8594-BB80A0CB5A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CA"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16292144-F133-D34F-9E33-3E507DF9BF9C}" type="datetimeFigureOut">
              <a:rPr lang="en-US" smtClean="0"/>
              <a:t>15-10-29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3FF50-8B8A-4740-8594-BB80A0CB5A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292144-F133-D34F-9E33-3E507DF9BF9C}" type="datetimeFigureOut">
              <a:rPr lang="en-US" smtClean="0"/>
              <a:t>15-10-29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3FF50-8B8A-4740-8594-BB80A0CB5A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92144-F133-D34F-9E33-3E507DF9BF9C}" type="datetimeFigureOut">
              <a:rPr lang="en-US" smtClean="0"/>
              <a:t>15-10-29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3FF50-8B8A-4740-8594-BB80A0CB5A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292144-F133-D34F-9E33-3E507DF9BF9C}" type="datetimeFigureOut">
              <a:rPr lang="en-US" smtClean="0"/>
              <a:t>15-10-29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3FF50-8B8A-4740-8594-BB80A0CB5AE7}" type="slidenum">
              <a:rPr lang="en-US" smtClean="0"/>
              <a:t>‹#›</a:t>
            </a:fld>
            <a:endParaRPr lang="en-US"/>
          </a:p>
        </p:txBody>
      </p:sp>
      <p:sp>
        <p:nvSpPr>
          <p:cNvPr id="8" name="Title 7"/>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292144-F133-D34F-9E33-3E507DF9BF9C}" type="datetimeFigureOut">
              <a:rPr lang="en-US" smtClean="0"/>
              <a:t>15-10-29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253FF50-8B8A-4740-8594-BB80A0CB5AE7}"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CA"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6292144-F133-D34F-9E33-3E507DF9BF9C}" type="datetimeFigureOut">
              <a:rPr lang="en-US" smtClean="0"/>
              <a:t>15-10-29</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253FF50-8B8A-4740-8594-BB80A0CB5AE7}"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1999"/>
          </a:xfrm>
        </p:spPr>
        <p:txBody>
          <a:bodyPr/>
          <a:lstStyle/>
          <a:p>
            <a:r>
              <a:rPr lang="en-US" dirty="0" smtClean="0"/>
              <a:t>Basic </a:t>
            </a:r>
            <a:br>
              <a:rPr lang="en-US" dirty="0" smtClean="0"/>
            </a:br>
            <a:r>
              <a:rPr lang="en-US" dirty="0" smtClean="0"/>
              <a:t>Picture Composition</a:t>
            </a:r>
            <a:endParaRPr lang="en-US" dirty="0"/>
          </a:p>
        </p:txBody>
      </p:sp>
      <p:sp>
        <p:nvSpPr>
          <p:cNvPr id="3" name="Subtitle 2"/>
          <p:cNvSpPr>
            <a:spLocks noGrp="1"/>
          </p:cNvSpPr>
          <p:nvPr>
            <p:ph type="subTitle" idx="1"/>
          </p:nvPr>
        </p:nvSpPr>
        <p:spPr>
          <a:xfrm>
            <a:off x="0" y="5713084"/>
            <a:ext cx="3666363" cy="914400"/>
          </a:xfrm>
        </p:spPr>
        <p:txBody>
          <a:bodyPr>
            <a:noAutofit/>
          </a:bodyPr>
          <a:lstStyle/>
          <a:p>
            <a:r>
              <a:rPr lang="en-US" sz="5400" dirty="0" smtClean="0">
                <a:solidFill>
                  <a:schemeClr val="accent2"/>
                </a:solidFill>
              </a:rPr>
              <a:t>Part </a:t>
            </a:r>
            <a:r>
              <a:rPr lang="en-US" sz="5400" dirty="0" smtClean="0">
                <a:solidFill>
                  <a:schemeClr val="accent2"/>
                </a:solidFill>
              </a:rPr>
              <a:t>2</a:t>
            </a:r>
            <a:endParaRPr lang="en-US" sz="5400" dirty="0">
              <a:solidFill>
                <a:schemeClr val="accent2"/>
              </a:solidFill>
            </a:endParaRPr>
          </a:p>
        </p:txBody>
      </p:sp>
    </p:spTree>
    <p:extLst>
      <p:ext uri="{BB962C8B-B14F-4D97-AF65-F5344CB8AC3E}">
        <p14:creationId xmlns:p14="http://schemas.microsoft.com/office/powerpoint/2010/main" val="21051290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436" y="258768"/>
            <a:ext cx="9327574"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a:r>
              <a:rPr lang="en-US" sz="4400" dirty="0" smtClean="0">
                <a:solidFill>
                  <a:schemeClr val="tx1"/>
                </a:solidFill>
              </a:rPr>
              <a:t>Under exposed?</a:t>
            </a:r>
            <a:endParaRPr lang="en-US" sz="4400" dirty="0">
              <a:solidFill>
                <a:schemeClr val="tx1"/>
              </a:solidFill>
            </a:endParaRPr>
          </a:p>
        </p:txBody>
      </p:sp>
      <p:pic>
        <p:nvPicPr>
          <p:cNvPr id="3" name="Picture 2" descr="CombineUnderExp_500x3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934" y="1518340"/>
            <a:ext cx="4847187" cy="35662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p:cNvSpPr txBox="1"/>
          <p:nvPr/>
        </p:nvSpPr>
        <p:spPr>
          <a:xfrm>
            <a:off x="39692" y="1268162"/>
            <a:ext cx="3611953" cy="3816430"/>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Exposure refers to how much light is present in the photograph. Typically, a photo should mirror the brightness of its real-life subject. </a:t>
            </a:r>
          </a:p>
          <a:p>
            <a:endParaRPr lang="en-CA" dirty="0"/>
          </a:p>
          <a:p>
            <a:r>
              <a:rPr lang="en-CA" b="1" dirty="0" smtClean="0">
                <a:solidFill>
                  <a:schemeClr val="tx2"/>
                </a:solidFill>
              </a:rPr>
              <a:t>“Over-exposure” </a:t>
            </a:r>
            <a:r>
              <a:rPr lang="en-CA" dirty="0" smtClean="0"/>
              <a:t>describes a photo that is </a:t>
            </a:r>
            <a:r>
              <a:rPr lang="en-CA" dirty="0" smtClean="0">
                <a:solidFill>
                  <a:srgbClr val="D1282E"/>
                </a:solidFill>
              </a:rPr>
              <a:t>too bright. </a:t>
            </a:r>
          </a:p>
          <a:p>
            <a:endParaRPr lang="en-CA" dirty="0"/>
          </a:p>
          <a:p>
            <a:r>
              <a:rPr lang="en-CA" b="1" dirty="0" smtClean="0">
                <a:solidFill>
                  <a:srgbClr val="D1282E"/>
                </a:solidFill>
              </a:rPr>
              <a:t>“Under-exposure” </a:t>
            </a:r>
            <a:r>
              <a:rPr lang="en-CA" dirty="0" smtClean="0"/>
              <a:t>describes a photo that is </a:t>
            </a:r>
            <a:r>
              <a:rPr lang="en-CA" dirty="0" smtClean="0">
                <a:solidFill>
                  <a:srgbClr val="D1282E"/>
                </a:solidFill>
              </a:rPr>
              <a:t>too dark.</a:t>
            </a:r>
            <a:endParaRPr lang="en-US" dirty="0">
              <a:solidFill>
                <a:srgbClr val="D1282E"/>
              </a:solidFill>
            </a:endParaRPr>
          </a:p>
        </p:txBody>
      </p:sp>
      <p:sp>
        <p:nvSpPr>
          <p:cNvPr id="8" name="TextBox 7"/>
          <p:cNvSpPr txBox="1"/>
          <p:nvPr/>
        </p:nvSpPr>
        <p:spPr>
          <a:xfrm>
            <a:off x="39692" y="5356775"/>
            <a:ext cx="8930656" cy="1323439"/>
          </a:xfrm>
          <a:prstGeom prst="rect">
            <a:avLst/>
          </a:prstGeom>
          <a:noFill/>
        </p:spPr>
        <p:txBody>
          <a:bodyPr wrap="square" rtlCol="0">
            <a:spAutoFit/>
          </a:bodyPr>
          <a:lstStyle/>
          <a:p>
            <a:r>
              <a:rPr lang="en-CA" sz="4400" dirty="0" smtClean="0">
                <a:solidFill>
                  <a:srgbClr val="D1282E"/>
                </a:solidFill>
                <a:latin typeface="Callie Hand"/>
                <a:cs typeface="Callie Hand"/>
              </a:rPr>
              <a:t>Underexposure</a:t>
            </a:r>
            <a:endParaRPr lang="en-CA" sz="4400" dirty="0" smtClean="0">
              <a:solidFill>
                <a:srgbClr val="D1282E"/>
              </a:solidFill>
              <a:latin typeface="Callie Hand"/>
              <a:cs typeface="Callie Hand"/>
            </a:endParaRPr>
          </a:p>
          <a:p>
            <a:r>
              <a:rPr lang="en-CA" dirty="0" smtClean="0"/>
              <a:t>The subject is recognizable, but the lighting is unnaturally dark, which means that not enough light entered the camera as the picture was taken.</a:t>
            </a:r>
            <a:endParaRPr lang="en-US" dirty="0"/>
          </a:p>
        </p:txBody>
      </p:sp>
      <p:sp>
        <p:nvSpPr>
          <p:cNvPr id="9" name="Title 1"/>
          <p:cNvSpPr txBox="1">
            <a:spLocks/>
          </p:cNvSpPr>
          <p:nvPr/>
        </p:nvSpPr>
        <p:spPr>
          <a:xfrm>
            <a:off x="80296" y="249604"/>
            <a:ext cx="3226513"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4400" dirty="0" smtClean="0">
                <a:solidFill>
                  <a:schemeClr val="tx1"/>
                </a:solidFill>
              </a:rPr>
              <a:t>Over or</a:t>
            </a:r>
            <a:endParaRPr lang="en-US" sz="4400" dirty="0">
              <a:solidFill>
                <a:schemeClr val="tx1"/>
              </a:solidFill>
            </a:endParaRPr>
          </a:p>
        </p:txBody>
      </p:sp>
    </p:spTree>
    <p:extLst>
      <p:ext uri="{BB962C8B-B14F-4D97-AF65-F5344CB8AC3E}">
        <p14:creationId xmlns:p14="http://schemas.microsoft.com/office/powerpoint/2010/main" val="318150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1"/>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SHARP FOCUS</a:t>
            </a:r>
            <a:endParaRPr lang="en-US" sz="6600" dirty="0">
              <a:solidFill>
                <a:schemeClr val="tx1"/>
              </a:solidFill>
            </a:endParaRPr>
          </a:p>
        </p:txBody>
      </p:sp>
      <p:sp>
        <p:nvSpPr>
          <p:cNvPr id="4" name="TextBox 3"/>
          <p:cNvSpPr txBox="1"/>
          <p:nvPr/>
        </p:nvSpPr>
        <p:spPr>
          <a:xfrm>
            <a:off x="6013311" y="1476308"/>
            <a:ext cx="3033786" cy="4093429"/>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Your photograph’s contents or, at least, your photo’s subject, should be in sharp focus, meaning that they are crisp and clea</a:t>
            </a:r>
            <a:r>
              <a:rPr lang="en-CA" dirty="0" smtClean="0"/>
              <a:t>r.</a:t>
            </a:r>
            <a:r>
              <a:rPr lang="en-CA" dirty="0" smtClean="0"/>
              <a:t> Pictures can be out of focus as a result of moving the camera while taking the photo, or by using incorrect camera settings.</a:t>
            </a:r>
            <a:endParaRPr lang="en-CA" dirty="0"/>
          </a:p>
          <a:p>
            <a:r>
              <a:rPr lang="en-CA" dirty="0"/>
              <a:t/>
            </a:r>
            <a:br>
              <a:rPr lang="en-CA" dirty="0"/>
            </a:br>
            <a:endParaRPr lang="en-US" dirty="0"/>
          </a:p>
        </p:txBody>
      </p:sp>
      <p:sp>
        <p:nvSpPr>
          <p:cNvPr id="5" name="TextBox 4"/>
          <p:cNvSpPr txBox="1"/>
          <p:nvPr/>
        </p:nvSpPr>
        <p:spPr>
          <a:xfrm>
            <a:off x="218307" y="5113341"/>
            <a:ext cx="8828790" cy="1323439"/>
          </a:xfrm>
          <a:prstGeom prst="rect">
            <a:avLst/>
          </a:prstGeom>
          <a:noFill/>
        </p:spPr>
        <p:txBody>
          <a:bodyPr wrap="square" rtlCol="0">
            <a:spAutoFit/>
          </a:bodyPr>
          <a:lstStyle/>
          <a:p>
            <a:r>
              <a:rPr lang="en-CA" sz="4400" dirty="0" smtClean="0">
                <a:latin typeface="Callie Hand"/>
                <a:cs typeface="Callie Hand"/>
              </a:rPr>
              <a:t>Example: </a:t>
            </a:r>
          </a:p>
          <a:p>
            <a:r>
              <a:rPr lang="en-CA" dirty="0" smtClean="0"/>
              <a:t>In this photograph, the outline of each part of the gazebo, trees, snow, and shadows are crisp, clean, and clear, allowing the viewer a clear idea of the photo’s contents.</a:t>
            </a:r>
            <a:endParaRPr lang="en-US" dirty="0"/>
          </a:p>
        </p:txBody>
      </p:sp>
      <p:pic>
        <p:nvPicPr>
          <p:cNvPr id="2" name="Picture 1" descr="wedding.jp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93708" y="1666753"/>
            <a:ext cx="5197105" cy="34664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58423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35472" y="228601"/>
            <a:ext cx="4557817"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or not?</a:t>
            </a:r>
            <a:endParaRPr lang="en-US" sz="6600" dirty="0">
              <a:solidFill>
                <a:schemeClr val="tx1"/>
              </a:solidFill>
            </a:endParaRPr>
          </a:p>
        </p:txBody>
      </p:sp>
      <p:sp>
        <p:nvSpPr>
          <p:cNvPr id="4" name="TextBox 3"/>
          <p:cNvSpPr txBox="1"/>
          <p:nvPr/>
        </p:nvSpPr>
        <p:spPr>
          <a:xfrm>
            <a:off x="6013311" y="1476308"/>
            <a:ext cx="3033786" cy="4093429"/>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Your photograph’s contents or, at least, your photo’s subject, should be in sharp focus, meaning that they are crisp and clea</a:t>
            </a:r>
            <a:r>
              <a:rPr lang="en-CA" dirty="0" smtClean="0"/>
              <a:t>r.</a:t>
            </a:r>
            <a:r>
              <a:rPr lang="en-CA" dirty="0" smtClean="0"/>
              <a:t> Pictures can be out of focus as a result of moving the camera while taking the photo, or by using incorrect camera settings.</a:t>
            </a:r>
            <a:endParaRPr lang="en-CA" dirty="0"/>
          </a:p>
          <a:p>
            <a:r>
              <a:rPr lang="en-CA" dirty="0"/>
              <a:t/>
            </a:r>
            <a:br>
              <a:rPr lang="en-CA" dirty="0"/>
            </a:br>
            <a:endParaRPr lang="en-US" dirty="0"/>
          </a:p>
        </p:txBody>
      </p:sp>
      <p:sp>
        <p:nvSpPr>
          <p:cNvPr id="5" name="TextBox 4"/>
          <p:cNvSpPr txBox="1"/>
          <p:nvPr/>
        </p:nvSpPr>
        <p:spPr>
          <a:xfrm>
            <a:off x="218307" y="5113341"/>
            <a:ext cx="8828790" cy="1323439"/>
          </a:xfrm>
          <a:prstGeom prst="rect">
            <a:avLst/>
          </a:prstGeom>
          <a:noFill/>
        </p:spPr>
        <p:txBody>
          <a:bodyPr wrap="square" rtlCol="0">
            <a:spAutoFit/>
          </a:bodyPr>
          <a:lstStyle/>
          <a:p>
            <a:r>
              <a:rPr lang="en-CA" sz="4400" dirty="0" smtClean="0">
                <a:solidFill>
                  <a:srgbClr val="008000"/>
                </a:solidFill>
                <a:latin typeface="Callie Hand"/>
                <a:cs typeface="Callie Hand"/>
              </a:rPr>
              <a:t>Good Example</a:t>
            </a:r>
            <a:r>
              <a:rPr lang="en-CA" sz="4400" dirty="0" smtClean="0">
                <a:solidFill>
                  <a:srgbClr val="008000"/>
                </a:solidFill>
                <a:latin typeface="Callie Hand"/>
                <a:cs typeface="Callie Hand"/>
              </a:rPr>
              <a:t>: </a:t>
            </a:r>
          </a:p>
          <a:p>
            <a:r>
              <a:rPr lang="en-CA" dirty="0" smtClean="0"/>
              <a:t>In this photograph, the outline of each part of the gazebo, trees, snow, and shadows are crisp, clean, and clear, allowing the viewer a clear idea of the photo’s contents.</a:t>
            </a:r>
            <a:endParaRPr lang="en-US" dirty="0"/>
          </a:p>
        </p:txBody>
      </p:sp>
      <p:pic>
        <p:nvPicPr>
          <p:cNvPr id="6" name="Picture 5" descr="InFocus_50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66" y="1690043"/>
            <a:ext cx="5140087" cy="34232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itle 1"/>
          <p:cNvSpPr txBox="1">
            <a:spLocks/>
          </p:cNvSpPr>
          <p:nvPr/>
        </p:nvSpPr>
        <p:spPr>
          <a:xfrm>
            <a:off x="592794" y="256420"/>
            <a:ext cx="3682485"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SHARP</a:t>
            </a:r>
            <a:endParaRPr lang="en-US" sz="6600" dirty="0">
              <a:solidFill>
                <a:schemeClr val="tx1"/>
              </a:solidFill>
            </a:endParaRPr>
          </a:p>
        </p:txBody>
      </p:sp>
    </p:spTree>
    <p:extLst>
      <p:ext uri="{BB962C8B-B14F-4D97-AF65-F5344CB8AC3E}">
        <p14:creationId xmlns:p14="http://schemas.microsoft.com/office/powerpoint/2010/main" val="3609800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3311" y="1476308"/>
            <a:ext cx="3033786" cy="4093429"/>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Your photograph’s contents or, at least, your photo’s subject, should be in sharp focus, meaning that they are crisp and clea</a:t>
            </a:r>
            <a:r>
              <a:rPr lang="en-CA" dirty="0" smtClean="0"/>
              <a:t>r.</a:t>
            </a:r>
            <a:r>
              <a:rPr lang="en-CA" dirty="0" smtClean="0"/>
              <a:t> Pictures can be out of focus as a result of moving the camera while taking the photo, or by using incorrect camera settings.</a:t>
            </a:r>
            <a:endParaRPr lang="en-CA" dirty="0"/>
          </a:p>
          <a:p>
            <a:r>
              <a:rPr lang="en-CA" dirty="0"/>
              <a:t/>
            </a:r>
            <a:br>
              <a:rPr lang="en-CA" dirty="0"/>
            </a:br>
            <a:endParaRPr lang="en-US" dirty="0"/>
          </a:p>
        </p:txBody>
      </p:sp>
      <p:sp>
        <p:nvSpPr>
          <p:cNvPr id="5" name="TextBox 4"/>
          <p:cNvSpPr txBox="1"/>
          <p:nvPr/>
        </p:nvSpPr>
        <p:spPr>
          <a:xfrm>
            <a:off x="277843" y="5153028"/>
            <a:ext cx="8454355" cy="1600438"/>
          </a:xfrm>
          <a:prstGeom prst="rect">
            <a:avLst/>
          </a:prstGeom>
          <a:noFill/>
        </p:spPr>
        <p:txBody>
          <a:bodyPr wrap="square" rtlCol="0">
            <a:spAutoFit/>
          </a:bodyPr>
          <a:lstStyle/>
          <a:p>
            <a:r>
              <a:rPr lang="en-CA" sz="4400" dirty="0" smtClean="0">
                <a:solidFill>
                  <a:schemeClr val="tx2"/>
                </a:solidFill>
                <a:latin typeface="Callie Hand"/>
                <a:cs typeface="Callie Hand"/>
              </a:rPr>
              <a:t>Bad Example</a:t>
            </a:r>
            <a:endParaRPr lang="en-CA" sz="4400" dirty="0" smtClean="0">
              <a:solidFill>
                <a:schemeClr val="tx2"/>
              </a:solidFill>
              <a:latin typeface="Callie Hand"/>
              <a:cs typeface="Callie Hand"/>
            </a:endParaRPr>
          </a:p>
          <a:p>
            <a:r>
              <a:rPr lang="en-CA" dirty="0" smtClean="0"/>
              <a:t>In this photograph, the outline of each part of the gazebo, trees, snow, and shadows is faded and blurry, preventing the viewer from getting a clear idea of the photo’s contents.</a:t>
            </a:r>
            <a:endParaRPr lang="en-US" dirty="0"/>
          </a:p>
        </p:txBody>
      </p:sp>
      <p:pic>
        <p:nvPicPr>
          <p:cNvPr id="2" name="Picture 1" descr="OutofFocus_50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95" y="1689201"/>
            <a:ext cx="5200941" cy="34638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itle 1"/>
          <p:cNvSpPr txBox="1">
            <a:spLocks/>
          </p:cNvSpPr>
          <p:nvPr/>
        </p:nvSpPr>
        <p:spPr>
          <a:xfrm>
            <a:off x="3935472" y="228601"/>
            <a:ext cx="4557817"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or not?</a:t>
            </a:r>
            <a:endParaRPr lang="en-US" sz="6600" dirty="0">
              <a:solidFill>
                <a:schemeClr val="tx1"/>
              </a:solidFill>
            </a:endParaRPr>
          </a:p>
        </p:txBody>
      </p:sp>
      <p:sp>
        <p:nvSpPr>
          <p:cNvPr id="8" name="Title 1"/>
          <p:cNvSpPr txBox="1">
            <a:spLocks/>
          </p:cNvSpPr>
          <p:nvPr/>
        </p:nvSpPr>
        <p:spPr>
          <a:xfrm>
            <a:off x="592794" y="256420"/>
            <a:ext cx="3682485"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SHARP</a:t>
            </a:r>
            <a:endParaRPr lang="en-US" sz="6600" dirty="0">
              <a:solidFill>
                <a:schemeClr val="tx1"/>
              </a:solidFill>
            </a:endParaRPr>
          </a:p>
        </p:txBody>
      </p:sp>
    </p:spTree>
    <p:extLst>
      <p:ext uri="{BB962C8B-B14F-4D97-AF65-F5344CB8AC3E}">
        <p14:creationId xmlns:p14="http://schemas.microsoft.com/office/powerpoint/2010/main" val="342386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1"/>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Fill the Frame</a:t>
            </a:r>
            <a:endParaRPr lang="en-US" sz="6600" dirty="0">
              <a:solidFill>
                <a:schemeClr val="tx1"/>
              </a:solidFill>
            </a:endParaRPr>
          </a:p>
        </p:txBody>
      </p:sp>
      <p:sp>
        <p:nvSpPr>
          <p:cNvPr id="4" name="TextBox 3"/>
          <p:cNvSpPr txBox="1"/>
          <p:nvPr/>
        </p:nvSpPr>
        <p:spPr>
          <a:xfrm>
            <a:off x="218307" y="1448489"/>
            <a:ext cx="3033786"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Many photos are more attractive if the subject is large and clearly visible. If the majority of the frame is filled with the subject</a:t>
            </a:r>
            <a:r>
              <a:rPr lang="en-CA" dirty="0" smtClean="0"/>
              <a:t>, it is much easier to focus in on its details, rather than get lost in unnecessary and, often, repetitive background space.</a:t>
            </a:r>
            <a:endParaRPr lang="en-US" dirty="0"/>
          </a:p>
        </p:txBody>
      </p:sp>
      <p:sp>
        <p:nvSpPr>
          <p:cNvPr id="5" name="TextBox 4"/>
          <p:cNvSpPr txBox="1"/>
          <p:nvPr/>
        </p:nvSpPr>
        <p:spPr>
          <a:xfrm>
            <a:off x="218307" y="5113341"/>
            <a:ext cx="8828790" cy="1600438"/>
          </a:xfrm>
          <a:prstGeom prst="rect">
            <a:avLst/>
          </a:prstGeom>
          <a:noFill/>
        </p:spPr>
        <p:txBody>
          <a:bodyPr wrap="square" rtlCol="0">
            <a:spAutoFit/>
          </a:bodyPr>
          <a:lstStyle/>
          <a:p>
            <a:r>
              <a:rPr lang="en-CA" sz="4400" dirty="0" smtClean="0">
                <a:latin typeface="Callie Hand"/>
                <a:cs typeface="Callie Hand"/>
              </a:rPr>
              <a:t>Example: </a:t>
            </a:r>
          </a:p>
          <a:p>
            <a:r>
              <a:rPr lang="en-CA" dirty="0" smtClean="0"/>
              <a:t>Notice </a:t>
            </a:r>
            <a:r>
              <a:rPr lang="en-CA" dirty="0" smtClean="0"/>
              <a:t>how the photographer framed the fox from head to toe, rather than include excess background and foreground snow and mountains. </a:t>
            </a:r>
            <a:r>
              <a:rPr lang="en-CA" dirty="0" smtClean="0"/>
              <a:t>There is just enough background to balance the photo, add a touch of context, and keep the 16:9 ratio.</a:t>
            </a:r>
            <a:endParaRPr lang="en-US" dirty="0"/>
          </a:p>
        </p:txBody>
      </p:sp>
      <p:pic>
        <p:nvPicPr>
          <p:cNvPr id="2" name="Picture 1" descr="FillTheFra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715" y="1813626"/>
            <a:ext cx="5290488" cy="31742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08941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8083" y="228601"/>
            <a:ext cx="3721724"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Filled</a:t>
            </a:r>
            <a:endParaRPr lang="en-US" sz="6600" dirty="0">
              <a:solidFill>
                <a:schemeClr val="tx1"/>
              </a:solidFill>
            </a:endParaRPr>
          </a:p>
        </p:txBody>
      </p:sp>
      <p:sp>
        <p:nvSpPr>
          <p:cNvPr id="5" name="TextBox 4"/>
          <p:cNvSpPr txBox="1"/>
          <p:nvPr/>
        </p:nvSpPr>
        <p:spPr>
          <a:xfrm>
            <a:off x="277843" y="5153028"/>
            <a:ext cx="8454355" cy="1600438"/>
          </a:xfrm>
          <a:prstGeom prst="rect">
            <a:avLst/>
          </a:prstGeom>
          <a:noFill/>
        </p:spPr>
        <p:txBody>
          <a:bodyPr wrap="square" rtlCol="0">
            <a:spAutoFit/>
          </a:bodyPr>
          <a:lstStyle/>
          <a:p>
            <a:r>
              <a:rPr lang="en-CA" sz="4400" dirty="0" smtClean="0">
                <a:solidFill>
                  <a:schemeClr val="tx2"/>
                </a:solidFill>
                <a:latin typeface="Callie Hand"/>
                <a:cs typeface="Callie Hand"/>
              </a:rPr>
              <a:t>Bad Example</a:t>
            </a:r>
            <a:endParaRPr lang="en-CA" sz="4400" dirty="0" smtClean="0">
              <a:solidFill>
                <a:schemeClr val="tx2"/>
              </a:solidFill>
              <a:latin typeface="Callie Hand"/>
              <a:cs typeface="Callie Hand"/>
            </a:endParaRPr>
          </a:p>
          <a:p>
            <a:r>
              <a:rPr lang="en-CA" dirty="0" smtClean="0"/>
              <a:t>In this photograph, there is a lot of unnecessary background and foreground (grass) surrounding the subject. Such a large amount of grass is not needed to establish setting, so it would be better to dedicate more space to the subject.</a:t>
            </a:r>
            <a:endParaRPr lang="en-US" dirty="0"/>
          </a:p>
        </p:txBody>
      </p:sp>
      <p:pic>
        <p:nvPicPr>
          <p:cNvPr id="6" name="Picture 5" descr="Horses1_50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43" y="1613597"/>
            <a:ext cx="5417932" cy="36083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p:cNvSpPr txBox="1"/>
          <p:nvPr/>
        </p:nvSpPr>
        <p:spPr>
          <a:xfrm>
            <a:off x="6110214" y="1613597"/>
            <a:ext cx="3033786"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Many photos are more attractive if the subject is large and clearly visible. If the majority of the frame is filled with the subject</a:t>
            </a:r>
            <a:r>
              <a:rPr lang="en-CA" dirty="0" smtClean="0"/>
              <a:t>, it is much easier to focus in on its details, rather than get lost in unnecessary and, often, repetitive background space.</a:t>
            </a:r>
            <a:endParaRPr lang="en-US" dirty="0"/>
          </a:p>
        </p:txBody>
      </p:sp>
      <p:sp>
        <p:nvSpPr>
          <p:cNvPr id="8" name="Title 1"/>
          <p:cNvSpPr txBox="1">
            <a:spLocks/>
          </p:cNvSpPr>
          <p:nvPr/>
        </p:nvSpPr>
        <p:spPr>
          <a:xfrm>
            <a:off x="4059702" y="228601"/>
            <a:ext cx="4534189"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or not?</a:t>
            </a:r>
            <a:endParaRPr lang="en-US" sz="6600" dirty="0">
              <a:solidFill>
                <a:schemeClr val="tx1"/>
              </a:solidFill>
            </a:endParaRPr>
          </a:p>
        </p:txBody>
      </p:sp>
    </p:spTree>
    <p:extLst>
      <p:ext uri="{BB962C8B-B14F-4D97-AF65-F5344CB8AC3E}">
        <p14:creationId xmlns:p14="http://schemas.microsoft.com/office/powerpoint/2010/main" val="1238541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843" y="5104151"/>
            <a:ext cx="8454355" cy="1600438"/>
          </a:xfrm>
          <a:prstGeom prst="rect">
            <a:avLst/>
          </a:prstGeom>
          <a:noFill/>
        </p:spPr>
        <p:txBody>
          <a:bodyPr wrap="square" rtlCol="0">
            <a:spAutoFit/>
          </a:bodyPr>
          <a:lstStyle/>
          <a:p>
            <a:r>
              <a:rPr lang="en-CA" sz="4400" dirty="0" smtClean="0">
                <a:solidFill>
                  <a:srgbClr val="008000"/>
                </a:solidFill>
                <a:latin typeface="Callie Hand"/>
                <a:cs typeface="Callie Hand"/>
              </a:rPr>
              <a:t>Good Example</a:t>
            </a:r>
            <a:endParaRPr lang="en-CA" sz="4400" dirty="0" smtClean="0">
              <a:solidFill>
                <a:srgbClr val="008000"/>
              </a:solidFill>
              <a:latin typeface="Callie Hand"/>
              <a:cs typeface="Callie Hand"/>
            </a:endParaRPr>
          </a:p>
          <a:p>
            <a:r>
              <a:rPr lang="en-CA" dirty="0" smtClean="0"/>
              <a:t>In this photograph, more of the frame is dedicated to the subject (the horses). There is just enough grass in the foreground and background to establish the setting and frame the horses.</a:t>
            </a:r>
            <a:endParaRPr lang="en-US" dirty="0"/>
          </a:p>
        </p:txBody>
      </p:sp>
      <p:sp>
        <p:nvSpPr>
          <p:cNvPr id="7" name="TextBox 6"/>
          <p:cNvSpPr txBox="1"/>
          <p:nvPr/>
        </p:nvSpPr>
        <p:spPr>
          <a:xfrm>
            <a:off x="5951447" y="1564720"/>
            <a:ext cx="3033786"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Many photos are more attractive if the subject is large and clearly visible. If the majority of the frame is filled with the subject</a:t>
            </a:r>
            <a:r>
              <a:rPr lang="en-CA" dirty="0" smtClean="0"/>
              <a:t>, it is much easier to focus in on its details, rather than get lost in unnecessary and, often, repetitive background space.</a:t>
            </a:r>
            <a:endParaRPr lang="en-US" dirty="0"/>
          </a:p>
        </p:txBody>
      </p:sp>
      <p:pic>
        <p:nvPicPr>
          <p:cNvPr id="2" name="Picture 1" descr="Horses2_50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38" y="1613597"/>
            <a:ext cx="5121901" cy="34111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itle 1"/>
          <p:cNvSpPr txBox="1">
            <a:spLocks/>
          </p:cNvSpPr>
          <p:nvPr/>
        </p:nvSpPr>
        <p:spPr>
          <a:xfrm>
            <a:off x="528083" y="228601"/>
            <a:ext cx="3721724"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Filled</a:t>
            </a:r>
            <a:endParaRPr lang="en-US" sz="6600" dirty="0">
              <a:solidFill>
                <a:schemeClr val="tx1"/>
              </a:solidFill>
            </a:endParaRPr>
          </a:p>
        </p:txBody>
      </p:sp>
      <p:sp>
        <p:nvSpPr>
          <p:cNvPr id="9" name="Title 1"/>
          <p:cNvSpPr txBox="1">
            <a:spLocks/>
          </p:cNvSpPr>
          <p:nvPr/>
        </p:nvSpPr>
        <p:spPr>
          <a:xfrm>
            <a:off x="4059702" y="228601"/>
            <a:ext cx="4534189"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or not?</a:t>
            </a:r>
            <a:endParaRPr lang="en-US" sz="6600" dirty="0">
              <a:solidFill>
                <a:schemeClr val="tx1"/>
              </a:solidFill>
            </a:endParaRPr>
          </a:p>
        </p:txBody>
      </p:sp>
    </p:spTree>
    <p:extLst>
      <p:ext uri="{BB962C8B-B14F-4D97-AF65-F5344CB8AC3E}">
        <p14:creationId xmlns:p14="http://schemas.microsoft.com/office/powerpoint/2010/main" val="4164308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1"/>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EVEN level</a:t>
            </a:r>
            <a:endParaRPr lang="en-US" sz="6600" dirty="0">
              <a:solidFill>
                <a:schemeClr val="tx1"/>
              </a:solidFill>
            </a:endParaRPr>
          </a:p>
        </p:txBody>
      </p:sp>
      <p:sp>
        <p:nvSpPr>
          <p:cNvPr id="4" name="TextBox 3"/>
          <p:cNvSpPr txBox="1"/>
          <p:nvPr/>
        </p:nvSpPr>
        <p:spPr>
          <a:xfrm>
            <a:off x="6013311" y="1428647"/>
            <a:ext cx="3033786" cy="3816430"/>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The lines in your photograph should be straight (unless you are purposely using uneven lines to communicate a message), since symmetry is more visually appealing to the human eye, and it creates a more realistic representation of the photograph’s content.</a:t>
            </a:r>
            <a:endParaRPr lang="en-US" dirty="0"/>
          </a:p>
        </p:txBody>
      </p:sp>
      <p:sp>
        <p:nvSpPr>
          <p:cNvPr id="5" name="TextBox 4"/>
          <p:cNvSpPr txBox="1"/>
          <p:nvPr/>
        </p:nvSpPr>
        <p:spPr>
          <a:xfrm>
            <a:off x="218307" y="5113341"/>
            <a:ext cx="8828790" cy="1323439"/>
          </a:xfrm>
          <a:prstGeom prst="rect">
            <a:avLst/>
          </a:prstGeom>
          <a:noFill/>
        </p:spPr>
        <p:txBody>
          <a:bodyPr wrap="square" rtlCol="0">
            <a:spAutoFit/>
          </a:bodyPr>
          <a:lstStyle/>
          <a:p>
            <a:r>
              <a:rPr lang="en-CA" sz="4400" dirty="0" smtClean="0">
                <a:latin typeface="Callie Hand"/>
                <a:cs typeface="Callie Hand"/>
              </a:rPr>
              <a:t>Example: </a:t>
            </a:r>
          </a:p>
          <a:p>
            <a:r>
              <a:rPr lang="en-CA" dirty="0" smtClean="0"/>
              <a:t>This photograph is naturally divided into 3 different layers, all of which create 2 even horizon lines when they meet (sky-sea, sea-sand)</a:t>
            </a:r>
            <a:endParaRPr lang="en-US" dirty="0"/>
          </a:p>
        </p:txBody>
      </p:sp>
      <p:pic>
        <p:nvPicPr>
          <p:cNvPr id="6" name="Picture 5" descr="Lev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43" y="1693831"/>
            <a:ext cx="5462476" cy="34195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26062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81313" y="233909"/>
            <a:ext cx="3067908"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EVEN</a:t>
            </a:r>
            <a:endParaRPr lang="en-US" sz="6600" dirty="0">
              <a:solidFill>
                <a:schemeClr val="tx1"/>
              </a:solidFill>
            </a:endParaRPr>
          </a:p>
        </p:txBody>
      </p:sp>
      <p:sp>
        <p:nvSpPr>
          <p:cNvPr id="5" name="TextBox 4"/>
          <p:cNvSpPr txBox="1"/>
          <p:nvPr/>
        </p:nvSpPr>
        <p:spPr>
          <a:xfrm>
            <a:off x="396919" y="5153028"/>
            <a:ext cx="8454355" cy="1323439"/>
          </a:xfrm>
          <a:prstGeom prst="rect">
            <a:avLst/>
          </a:prstGeom>
          <a:noFill/>
        </p:spPr>
        <p:txBody>
          <a:bodyPr wrap="square" rtlCol="0">
            <a:spAutoFit/>
          </a:bodyPr>
          <a:lstStyle/>
          <a:p>
            <a:r>
              <a:rPr lang="en-CA" sz="4400" dirty="0" smtClean="0">
                <a:solidFill>
                  <a:schemeClr val="tx2"/>
                </a:solidFill>
                <a:latin typeface="Callie Hand"/>
                <a:cs typeface="Callie Hand"/>
              </a:rPr>
              <a:t>Bad Example</a:t>
            </a:r>
            <a:endParaRPr lang="en-CA" sz="4400" dirty="0" smtClean="0">
              <a:solidFill>
                <a:schemeClr val="tx2"/>
              </a:solidFill>
              <a:latin typeface="Callie Hand"/>
              <a:cs typeface="Callie Hand"/>
            </a:endParaRPr>
          </a:p>
          <a:p>
            <a:r>
              <a:rPr lang="en-CA" dirty="0" smtClean="0"/>
              <a:t>In this photograph, the horizon line where the trees meet the water is crooked, as is the water skiers’ path of motion.</a:t>
            </a:r>
            <a:endParaRPr lang="en-US" dirty="0"/>
          </a:p>
        </p:txBody>
      </p:sp>
      <p:pic>
        <p:nvPicPr>
          <p:cNvPr id="2" name="Picture 1" descr="WaterSkiJump_50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30" y="1629674"/>
            <a:ext cx="5022181" cy="33447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p:cNvSpPr txBox="1"/>
          <p:nvPr/>
        </p:nvSpPr>
        <p:spPr>
          <a:xfrm>
            <a:off x="5874387" y="1428647"/>
            <a:ext cx="3172710"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The lines in your photograph should be straight (unless you are purposely using uneven lines to communicate a message), since symmetry is more visually appealing to the human eye, and it creates a more realistic representation of the photograph’s content.</a:t>
            </a:r>
            <a:endParaRPr lang="en-US" dirty="0"/>
          </a:p>
        </p:txBody>
      </p:sp>
      <p:sp>
        <p:nvSpPr>
          <p:cNvPr id="9" name="Title 1"/>
          <p:cNvSpPr txBox="1">
            <a:spLocks/>
          </p:cNvSpPr>
          <p:nvPr/>
        </p:nvSpPr>
        <p:spPr>
          <a:xfrm>
            <a:off x="3869763" y="228601"/>
            <a:ext cx="4579561"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or not?</a:t>
            </a:r>
            <a:endParaRPr lang="en-US" sz="6600" dirty="0">
              <a:solidFill>
                <a:schemeClr val="tx1"/>
              </a:solidFill>
            </a:endParaRPr>
          </a:p>
        </p:txBody>
      </p:sp>
    </p:spTree>
    <p:extLst>
      <p:ext uri="{BB962C8B-B14F-4D97-AF65-F5344CB8AC3E}">
        <p14:creationId xmlns:p14="http://schemas.microsoft.com/office/powerpoint/2010/main" val="872491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9"/>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919" y="5127212"/>
            <a:ext cx="8454355" cy="1600438"/>
          </a:xfrm>
          <a:prstGeom prst="rect">
            <a:avLst/>
          </a:prstGeom>
          <a:noFill/>
        </p:spPr>
        <p:txBody>
          <a:bodyPr wrap="square" rtlCol="0">
            <a:spAutoFit/>
          </a:bodyPr>
          <a:lstStyle/>
          <a:p>
            <a:r>
              <a:rPr lang="en-CA" sz="4400" dirty="0" smtClean="0">
                <a:solidFill>
                  <a:srgbClr val="008000"/>
                </a:solidFill>
                <a:latin typeface="Callie Hand"/>
                <a:cs typeface="Callie Hand"/>
              </a:rPr>
              <a:t>Good Example</a:t>
            </a:r>
            <a:endParaRPr lang="en-CA" sz="4400" dirty="0" smtClean="0">
              <a:solidFill>
                <a:srgbClr val="008000"/>
              </a:solidFill>
              <a:latin typeface="Callie Hand"/>
              <a:cs typeface="Callie Hand"/>
            </a:endParaRPr>
          </a:p>
          <a:p>
            <a:r>
              <a:rPr lang="en-CA" dirty="0" smtClean="0"/>
              <a:t>In this photograph, the </a:t>
            </a:r>
            <a:r>
              <a:rPr lang="en-CA" dirty="0" err="1" smtClean="0"/>
              <a:t>Taj</a:t>
            </a:r>
            <a:r>
              <a:rPr lang="en-CA" dirty="0" smtClean="0"/>
              <a:t> </a:t>
            </a:r>
            <a:r>
              <a:rPr lang="en-CA" dirty="0" err="1" smtClean="0"/>
              <a:t>Mahal</a:t>
            </a:r>
            <a:r>
              <a:rPr lang="en-CA" dirty="0" err="1" smtClean="0"/>
              <a:t>’s</a:t>
            </a:r>
            <a:r>
              <a:rPr lang="en-CA" dirty="0" smtClean="0"/>
              <a:t> uppermost and lowermost points are even with the horizon line. It also demonstrates great symmetry in almost every other aspect.</a:t>
            </a:r>
            <a:endParaRPr lang="en-US" dirty="0"/>
          </a:p>
        </p:txBody>
      </p:sp>
      <p:sp>
        <p:nvSpPr>
          <p:cNvPr id="8" name="TextBox 7"/>
          <p:cNvSpPr txBox="1"/>
          <p:nvPr/>
        </p:nvSpPr>
        <p:spPr>
          <a:xfrm>
            <a:off x="5874387" y="1428647"/>
            <a:ext cx="3172710"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The lines in your photograph should be straight (unless you are purposely using uneven lines to communicate a message), since symmetry is more visually appealing to the human eye, and it creates a more realistic representation of the photograph’s content.</a:t>
            </a:r>
            <a:endParaRPr lang="en-US" dirty="0"/>
          </a:p>
        </p:txBody>
      </p:sp>
      <p:pic>
        <p:nvPicPr>
          <p:cNvPr id="4" name="Picture 3" descr="Symmet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33" y="1972550"/>
            <a:ext cx="4877131" cy="27239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itle 1"/>
          <p:cNvSpPr txBox="1">
            <a:spLocks/>
          </p:cNvSpPr>
          <p:nvPr/>
        </p:nvSpPr>
        <p:spPr>
          <a:xfrm>
            <a:off x="943005" y="233909"/>
            <a:ext cx="3067908"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EVEN</a:t>
            </a:r>
            <a:endParaRPr lang="en-US" sz="6600" dirty="0">
              <a:solidFill>
                <a:schemeClr val="tx1"/>
              </a:solidFill>
            </a:endParaRPr>
          </a:p>
        </p:txBody>
      </p:sp>
      <p:sp>
        <p:nvSpPr>
          <p:cNvPr id="9" name="Title 1"/>
          <p:cNvSpPr txBox="1">
            <a:spLocks/>
          </p:cNvSpPr>
          <p:nvPr/>
        </p:nvSpPr>
        <p:spPr>
          <a:xfrm>
            <a:off x="3731455" y="228601"/>
            <a:ext cx="4579561"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smtClean="0">
                <a:solidFill>
                  <a:schemeClr val="tx1"/>
                </a:solidFill>
              </a:rPr>
              <a:t>or not?</a:t>
            </a:r>
            <a:endParaRPr lang="en-US" sz="6600" dirty="0">
              <a:solidFill>
                <a:schemeClr val="tx1"/>
              </a:solidFill>
            </a:endParaRPr>
          </a:p>
        </p:txBody>
      </p:sp>
    </p:spTree>
    <p:extLst>
      <p:ext uri="{BB962C8B-B14F-4D97-AF65-F5344CB8AC3E}">
        <p14:creationId xmlns:p14="http://schemas.microsoft.com/office/powerpoint/2010/main" val="3160096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1"/>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solidFill>
                  <a:schemeClr val="tx1"/>
                </a:solidFill>
              </a:rPr>
              <a:t>Defined subject</a:t>
            </a:r>
            <a:endParaRPr lang="en-US" sz="6600" dirty="0">
              <a:solidFill>
                <a:schemeClr val="tx1"/>
              </a:solidFill>
            </a:endParaRPr>
          </a:p>
        </p:txBody>
      </p:sp>
      <p:sp>
        <p:nvSpPr>
          <p:cNvPr id="4" name="TextBox 3"/>
          <p:cNvSpPr txBox="1"/>
          <p:nvPr/>
        </p:nvSpPr>
        <p:spPr>
          <a:xfrm>
            <a:off x="5795004" y="1813627"/>
            <a:ext cx="3033786"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A good picture should have a clearly defined and recognizable subject. There may be more than one subject in a photo but, typically, one subject, or one group of subjects takes precedence over the others! </a:t>
            </a:r>
            <a:endParaRPr lang="en-CA" dirty="0"/>
          </a:p>
          <a:p>
            <a:r>
              <a:rPr lang="en-CA" dirty="0"/>
              <a:t/>
            </a:r>
            <a:br>
              <a:rPr lang="en-CA" dirty="0"/>
            </a:br>
            <a:endParaRPr lang="en-US" dirty="0"/>
          </a:p>
        </p:txBody>
      </p:sp>
      <p:sp>
        <p:nvSpPr>
          <p:cNvPr id="5" name="TextBox 4"/>
          <p:cNvSpPr txBox="1"/>
          <p:nvPr/>
        </p:nvSpPr>
        <p:spPr>
          <a:xfrm>
            <a:off x="218307" y="5113341"/>
            <a:ext cx="8828790" cy="1600438"/>
          </a:xfrm>
          <a:prstGeom prst="rect">
            <a:avLst/>
          </a:prstGeom>
          <a:noFill/>
        </p:spPr>
        <p:txBody>
          <a:bodyPr wrap="square" rtlCol="0">
            <a:spAutoFit/>
          </a:bodyPr>
          <a:lstStyle/>
          <a:p>
            <a:r>
              <a:rPr lang="en-CA" sz="4400" dirty="0" smtClean="0">
                <a:latin typeface="Callie Hand"/>
                <a:cs typeface="Callie Hand"/>
              </a:rPr>
              <a:t>Example: </a:t>
            </a:r>
          </a:p>
          <a:p>
            <a:r>
              <a:rPr lang="en-CA" dirty="0" smtClean="0"/>
              <a:t>Notice </a:t>
            </a:r>
            <a:r>
              <a:rPr lang="en-CA" dirty="0" smtClean="0"/>
              <a:t>how the photographer took care to </a:t>
            </a:r>
            <a:r>
              <a:rPr lang="en-CA" dirty="0" smtClean="0"/>
              <a:t>focus in on one clear subject. Even though there is a tree, sand, and water, it is clear that the subject is the girl sitting atop the crocodile, since they are the largest objects and are properly aligned.</a:t>
            </a:r>
            <a:endParaRPr lang="en-US" dirty="0"/>
          </a:p>
        </p:txBody>
      </p:sp>
      <p:pic>
        <p:nvPicPr>
          <p:cNvPr id="7" name="Picture 6" descr="DSC015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60" y="1450974"/>
            <a:ext cx="4883156" cy="36623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05575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1399298"/>
            <a:ext cx="3532571" cy="4374816"/>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just"/>
            <a:r>
              <a:rPr lang="en-US" sz="4000" dirty="0" smtClean="0">
                <a:solidFill>
                  <a:schemeClr val="tx1"/>
                </a:solidFill>
              </a:rPr>
              <a:t>What are</a:t>
            </a:r>
          </a:p>
          <a:p>
            <a:pPr algn="just"/>
            <a:r>
              <a:rPr lang="en-US" sz="4000" dirty="0" smtClean="0">
                <a:solidFill>
                  <a:schemeClr val="tx1"/>
                </a:solidFill>
              </a:rPr>
              <a:t> </a:t>
            </a:r>
          </a:p>
          <a:p>
            <a:pPr algn="just"/>
            <a:r>
              <a:rPr lang="en-US" sz="4000" dirty="0" smtClean="0">
                <a:solidFill>
                  <a:schemeClr val="tx1"/>
                </a:solidFill>
              </a:rPr>
              <a:t>your thoughts</a:t>
            </a:r>
          </a:p>
          <a:p>
            <a:pPr algn="just"/>
            <a:endParaRPr lang="en-US" sz="4000" dirty="0">
              <a:solidFill>
                <a:schemeClr val="tx1"/>
              </a:solidFill>
            </a:endParaRPr>
          </a:p>
          <a:p>
            <a:pPr algn="just"/>
            <a:r>
              <a:rPr lang="en-US" sz="4000" dirty="0" smtClean="0">
                <a:solidFill>
                  <a:schemeClr val="tx1"/>
                </a:solidFill>
              </a:rPr>
              <a:t>      on </a:t>
            </a:r>
          </a:p>
          <a:p>
            <a:pPr algn="just"/>
            <a:endParaRPr lang="en-US" sz="4000" dirty="0" smtClean="0">
              <a:solidFill>
                <a:schemeClr val="tx1"/>
              </a:solidFill>
            </a:endParaRPr>
          </a:p>
          <a:p>
            <a:pPr algn="just"/>
            <a:r>
              <a:rPr lang="en-US" sz="4000" dirty="0" smtClean="0">
                <a:solidFill>
                  <a:schemeClr val="tx1"/>
                </a:solidFill>
              </a:rPr>
              <a:t>this photo?</a:t>
            </a:r>
            <a:endParaRPr lang="en-US" sz="4000" dirty="0">
              <a:solidFill>
                <a:schemeClr val="tx1"/>
              </a:solidFill>
            </a:endParaRPr>
          </a:p>
        </p:txBody>
      </p:sp>
      <p:sp>
        <p:nvSpPr>
          <p:cNvPr id="3" name="TextBox 2"/>
          <p:cNvSpPr txBox="1"/>
          <p:nvPr/>
        </p:nvSpPr>
        <p:spPr>
          <a:xfrm>
            <a:off x="138921" y="0"/>
            <a:ext cx="8747708" cy="1569660"/>
          </a:xfrm>
          <a:prstGeom prst="rect">
            <a:avLst/>
          </a:prstGeom>
          <a:noFill/>
        </p:spPr>
        <p:txBody>
          <a:bodyPr wrap="none" rtlCol="0">
            <a:spAutoFit/>
          </a:bodyPr>
          <a:lstStyle/>
          <a:p>
            <a:pPr algn="ctr"/>
            <a:r>
              <a:rPr lang="en-US" sz="9600" b="1" dirty="0" smtClean="0">
                <a:solidFill>
                  <a:schemeClr val="tx1"/>
                </a:solidFill>
                <a:latin typeface="+mj-lt"/>
              </a:rPr>
              <a:t>SYMMETRY?</a:t>
            </a:r>
            <a:r>
              <a:rPr lang="en-US" sz="6000" b="1" dirty="0" smtClean="0">
                <a:solidFill>
                  <a:schemeClr val="tx1"/>
                </a:solidFill>
                <a:latin typeface="+mj-lt"/>
              </a:rPr>
              <a:t> </a:t>
            </a:r>
            <a:endParaRPr lang="en-US" sz="9600" b="1" dirty="0">
              <a:latin typeface="+mj-lt"/>
            </a:endParaRPr>
          </a:p>
        </p:txBody>
      </p:sp>
      <p:pic>
        <p:nvPicPr>
          <p:cNvPr id="4" name="Picture 3" descr="Symmetry, Orange Chap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009" y="1569660"/>
            <a:ext cx="4679390" cy="51440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8413426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01555" y="228601"/>
            <a:ext cx="5028197"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solidFill>
                  <a:schemeClr val="tx1"/>
                </a:solidFill>
              </a:rPr>
              <a:t>or not?</a:t>
            </a:r>
            <a:endParaRPr lang="en-US" sz="6600" dirty="0">
              <a:solidFill>
                <a:schemeClr val="tx1"/>
              </a:solidFill>
            </a:endParaRPr>
          </a:p>
        </p:txBody>
      </p:sp>
      <p:sp>
        <p:nvSpPr>
          <p:cNvPr id="4" name="TextBox 3"/>
          <p:cNvSpPr txBox="1"/>
          <p:nvPr/>
        </p:nvSpPr>
        <p:spPr>
          <a:xfrm>
            <a:off x="5795004" y="1813627"/>
            <a:ext cx="3033786"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A good picture should have a clearly defined and recognizable subject. There may be more than one subject in a photo but, typically, one subject, or one group of subjects takes precedence over the others! </a:t>
            </a:r>
            <a:endParaRPr lang="en-CA" dirty="0"/>
          </a:p>
          <a:p>
            <a:r>
              <a:rPr lang="en-CA" dirty="0"/>
              <a:t/>
            </a:r>
            <a:br>
              <a:rPr lang="en-CA" dirty="0"/>
            </a:br>
            <a:endParaRPr lang="en-US" dirty="0"/>
          </a:p>
        </p:txBody>
      </p:sp>
      <p:sp>
        <p:nvSpPr>
          <p:cNvPr id="5" name="TextBox 4"/>
          <p:cNvSpPr txBox="1"/>
          <p:nvPr/>
        </p:nvSpPr>
        <p:spPr>
          <a:xfrm>
            <a:off x="218307" y="5113341"/>
            <a:ext cx="8828790" cy="1877437"/>
          </a:xfrm>
          <a:prstGeom prst="rect">
            <a:avLst/>
          </a:prstGeom>
          <a:noFill/>
        </p:spPr>
        <p:txBody>
          <a:bodyPr wrap="square" rtlCol="0">
            <a:spAutoFit/>
          </a:bodyPr>
          <a:lstStyle/>
          <a:p>
            <a:r>
              <a:rPr lang="en-CA" sz="4400" dirty="0" smtClean="0">
                <a:solidFill>
                  <a:srgbClr val="008000"/>
                </a:solidFill>
                <a:latin typeface="Callie Hand"/>
                <a:cs typeface="Callie Hand"/>
              </a:rPr>
              <a:t>Good Example</a:t>
            </a:r>
            <a:r>
              <a:rPr lang="en-CA" sz="4400" dirty="0" smtClean="0">
                <a:solidFill>
                  <a:srgbClr val="008000"/>
                </a:solidFill>
                <a:latin typeface="Callie Hand"/>
                <a:cs typeface="Callie Hand"/>
              </a:rPr>
              <a:t>: </a:t>
            </a:r>
          </a:p>
          <a:p>
            <a:r>
              <a:rPr lang="en-CA" dirty="0" smtClean="0"/>
              <a:t>Notice </a:t>
            </a:r>
            <a:r>
              <a:rPr lang="en-CA" dirty="0"/>
              <a:t>how </a:t>
            </a:r>
            <a:r>
              <a:rPr lang="en-CA" dirty="0" smtClean="0"/>
              <a:t>the photographer focused in on the leaves in this photograph so that they appeared to stand out against the blurred green background. </a:t>
            </a:r>
            <a:r>
              <a:rPr lang="en-CA" dirty="0" smtClean="0"/>
              <a:t>This way, it is clear to the viewer that the leaves are the subject.</a:t>
            </a:r>
            <a:endParaRPr lang="en-CA" dirty="0"/>
          </a:p>
          <a:p>
            <a:endParaRPr lang="en-US" dirty="0"/>
          </a:p>
        </p:txBody>
      </p:sp>
      <p:pic>
        <p:nvPicPr>
          <p:cNvPr id="9" name="Picture 8" descr="SelectiveFocus_50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71" y="1813627"/>
            <a:ext cx="4962596" cy="330508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 name="Title 1"/>
          <p:cNvSpPr txBox="1">
            <a:spLocks/>
          </p:cNvSpPr>
          <p:nvPr/>
        </p:nvSpPr>
        <p:spPr>
          <a:xfrm>
            <a:off x="350999" y="228601"/>
            <a:ext cx="4310743" cy="1219888"/>
          </a:xfrm>
          <a:prstGeom prst="rect">
            <a:avLst/>
          </a:prstGeom>
          <a:noFill/>
          <a:ln>
            <a:noFill/>
          </a:ln>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solidFill>
                  <a:schemeClr val="tx1"/>
                </a:solidFill>
              </a:rPr>
              <a:t>defined</a:t>
            </a:r>
            <a:endParaRPr lang="en-US" sz="6600" dirty="0">
              <a:solidFill>
                <a:schemeClr val="tx1"/>
              </a:solidFill>
            </a:endParaRPr>
          </a:p>
        </p:txBody>
      </p:sp>
    </p:spTree>
    <p:extLst>
      <p:ext uri="{BB962C8B-B14F-4D97-AF65-F5344CB8AC3E}">
        <p14:creationId xmlns:p14="http://schemas.microsoft.com/office/powerpoint/2010/main" val="487542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4"/>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1"/>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solidFill>
                  <a:schemeClr val="tx1"/>
                </a:solidFill>
              </a:rPr>
              <a:t>Defined or         ?</a:t>
            </a:r>
          </a:p>
          <a:p>
            <a:r>
              <a:rPr lang="en-US" sz="6600" dirty="0" smtClean="0">
                <a:solidFill>
                  <a:schemeClr val="tx1"/>
                </a:solidFill>
              </a:rPr>
              <a:t/>
            </a:r>
            <a:endParaRPr lang="en-US" sz="6600" dirty="0">
              <a:solidFill>
                <a:schemeClr val="tx1"/>
              </a:solidFill>
            </a:endParaRPr>
          </a:p>
        </p:txBody>
      </p:sp>
      <p:sp>
        <p:nvSpPr>
          <p:cNvPr id="4" name="TextBox 3"/>
          <p:cNvSpPr txBox="1"/>
          <p:nvPr/>
        </p:nvSpPr>
        <p:spPr>
          <a:xfrm>
            <a:off x="5795004" y="1615202"/>
            <a:ext cx="3033786" cy="3539431"/>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A good picture should have a clearly defined and recognizable subject. There may be more than one subject in a photo but, typically, one subject, or one group of subjects takes precedence over the others! </a:t>
            </a:r>
            <a:endParaRPr lang="en-CA" dirty="0"/>
          </a:p>
          <a:p>
            <a:r>
              <a:rPr lang="en-CA" dirty="0"/>
              <a:t/>
            </a:r>
            <a:br>
              <a:rPr lang="en-CA" dirty="0"/>
            </a:br>
            <a:endParaRPr lang="en-US" dirty="0"/>
          </a:p>
        </p:txBody>
      </p:sp>
      <p:sp>
        <p:nvSpPr>
          <p:cNvPr id="5" name="TextBox 4"/>
          <p:cNvSpPr txBox="1"/>
          <p:nvPr/>
        </p:nvSpPr>
        <p:spPr>
          <a:xfrm>
            <a:off x="218307" y="4954603"/>
            <a:ext cx="8828790" cy="2154436"/>
          </a:xfrm>
          <a:prstGeom prst="rect">
            <a:avLst/>
          </a:prstGeom>
          <a:noFill/>
        </p:spPr>
        <p:txBody>
          <a:bodyPr wrap="square" rtlCol="0">
            <a:spAutoFit/>
          </a:bodyPr>
          <a:lstStyle/>
          <a:p>
            <a:r>
              <a:rPr lang="en-CA" sz="4400" dirty="0" smtClean="0">
                <a:solidFill>
                  <a:schemeClr val="tx2"/>
                </a:solidFill>
                <a:latin typeface="Callie Hand"/>
                <a:cs typeface="Callie Hand"/>
              </a:rPr>
              <a:t>Bad Example</a:t>
            </a:r>
            <a:r>
              <a:rPr lang="en-CA" sz="4400" dirty="0" smtClean="0">
                <a:solidFill>
                  <a:schemeClr val="tx2"/>
                </a:solidFill>
                <a:latin typeface="Callie Hand"/>
                <a:cs typeface="Callie Hand"/>
              </a:rPr>
              <a:t>: </a:t>
            </a:r>
          </a:p>
          <a:p>
            <a:r>
              <a:rPr lang="en-CA" dirty="0" smtClean="0"/>
              <a:t>There are several different objects within this photograph that are competing for the role of “main subject.” All the objects are located in the same level, are evenly spaced, are the same size, and are of the same colour value. There is no object that stands out more than another.</a:t>
            </a:r>
            <a:endParaRPr lang="en-CA" dirty="0"/>
          </a:p>
          <a:p>
            <a:endParaRPr lang="en-US" dirty="0"/>
          </a:p>
        </p:txBody>
      </p:sp>
      <p:pic>
        <p:nvPicPr>
          <p:cNvPr id="7" name="Picture 6" descr="NoSubject_50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21" y="1595360"/>
            <a:ext cx="4980980" cy="331733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Title 1"/>
          <p:cNvSpPr txBox="1">
            <a:spLocks/>
          </p:cNvSpPr>
          <p:nvPr/>
        </p:nvSpPr>
        <p:spPr>
          <a:xfrm>
            <a:off x="5923588" y="228601"/>
            <a:ext cx="2223971"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solidFill>
                  <a:schemeClr val="tx1"/>
                </a:solidFill>
              </a:rPr>
              <a:t>not</a:t>
            </a:r>
          </a:p>
          <a:p>
            <a:r>
              <a:rPr lang="en-US" sz="6600" dirty="0">
                <a:solidFill>
                  <a:schemeClr val="tx1"/>
                </a:solidFill>
              </a:rPr>
              <a:t/>
            </a:r>
            <a:endParaRPr lang="en-US" sz="6600" dirty="0">
              <a:solidFill>
                <a:schemeClr val="tx1"/>
              </a:solidFill>
            </a:endParaRPr>
          </a:p>
        </p:txBody>
      </p:sp>
    </p:spTree>
    <p:extLst>
      <p:ext uri="{BB962C8B-B14F-4D97-AF65-F5344CB8AC3E}">
        <p14:creationId xmlns:p14="http://schemas.microsoft.com/office/powerpoint/2010/main" val="627788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020" y="466705"/>
            <a:ext cx="9327574"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4400" dirty="0" smtClean="0">
                <a:solidFill>
                  <a:schemeClr val="tx1"/>
                </a:solidFill>
              </a:rPr>
              <a:t>Understated Background</a:t>
            </a:r>
            <a:endParaRPr lang="en-US" sz="4400" dirty="0">
              <a:solidFill>
                <a:schemeClr val="tx1"/>
              </a:solidFill>
            </a:endParaRPr>
          </a:p>
        </p:txBody>
      </p:sp>
      <p:sp>
        <p:nvSpPr>
          <p:cNvPr id="4" name="TextBox 3"/>
          <p:cNvSpPr txBox="1"/>
          <p:nvPr/>
        </p:nvSpPr>
        <p:spPr>
          <a:xfrm>
            <a:off x="337381" y="1448489"/>
            <a:ext cx="4303924" cy="3262432"/>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A good background should support your subject, but not overpower it. It should be simple to tell what th</a:t>
            </a:r>
            <a:r>
              <a:rPr lang="en-CA" dirty="0" smtClean="0"/>
              <a:t>e subject is upon first glance, and the colours, objects, and lines contained within the background should help tell the subject’s story, rather than overwhelm the viewer.</a:t>
            </a:r>
            <a:endParaRPr lang="en-CA" dirty="0"/>
          </a:p>
          <a:p>
            <a:r>
              <a:rPr lang="en-CA" dirty="0"/>
              <a:t/>
            </a:r>
            <a:br>
              <a:rPr lang="en-CA" dirty="0"/>
            </a:br>
            <a:endParaRPr lang="en-US" dirty="0"/>
          </a:p>
        </p:txBody>
      </p:sp>
      <p:sp>
        <p:nvSpPr>
          <p:cNvPr id="5" name="TextBox 4"/>
          <p:cNvSpPr txBox="1"/>
          <p:nvPr/>
        </p:nvSpPr>
        <p:spPr>
          <a:xfrm>
            <a:off x="337381" y="4208615"/>
            <a:ext cx="4303924" cy="2154436"/>
          </a:xfrm>
          <a:prstGeom prst="rect">
            <a:avLst/>
          </a:prstGeom>
          <a:noFill/>
        </p:spPr>
        <p:txBody>
          <a:bodyPr wrap="square" rtlCol="0">
            <a:spAutoFit/>
          </a:bodyPr>
          <a:lstStyle/>
          <a:p>
            <a:r>
              <a:rPr lang="en-CA" sz="4400" dirty="0" smtClean="0">
                <a:latin typeface="Callie Hand"/>
                <a:cs typeface="Callie Hand"/>
              </a:rPr>
              <a:t>Example: </a:t>
            </a:r>
          </a:p>
          <a:p>
            <a:r>
              <a:rPr lang="en-CA" dirty="0" smtClean="0"/>
              <a:t>Though there are some elements in the background (the road, leaves, and trees) to add interest to the photo, none of these elements take away from the subject.</a:t>
            </a:r>
            <a:endParaRPr lang="en-US" dirty="0"/>
          </a:p>
        </p:txBody>
      </p:sp>
      <p:pic>
        <p:nvPicPr>
          <p:cNvPr id="2" name="Picture 1" descr="Ball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243" y="1428647"/>
            <a:ext cx="3440782" cy="51611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68897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381" y="1527857"/>
            <a:ext cx="3215036" cy="4093429"/>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A good background should support your subject, but not overpower it. It should be simple to tell what th</a:t>
            </a:r>
            <a:r>
              <a:rPr lang="en-CA" dirty="0" smtClean="0"/>
              <a:t>e subject is upon first glance, and the colours, objects, and lines contained within the background should help tell the subject’s story, rather than overwhelm the viewer.</a:t>
            </a:r>
            <a:endParaRPr lang="en-CA" dirty="0"/>
          </a:p>
          <a:p>
            <a:r>
              <a:rPr lang="en-CA" dirty="0"/>
              <a:t/>
            </a:r>
            <a:br>
              <a:rPr lang="en-CA" dirty="0"/>
            </a:br>
            <a:endParaRPr lang="en-US" dirty="0"/>
          </a:p>
        </p:txBody>
      </p:sp>
      <p:sp>
        <p:nvSpPr>
          <p:cNvPr id="5" name="TextBox 4"/>
          <p:cNvSpPr txBox="1"/>
          <p:nvPr/>
        </p:nvSpPr>
        <p:spPr>
          <a:xfrm>
            <a:off x="337380" y="5158352"/>
            <a:ext cx="8275741" cy="1600438"/>
          </a:xfrm>
          <a:prstGeom prst="rect">
            <a:avLst/>
          </a:prstGeom>
          <a:noFill/>
        </p:spPr>
        <p:txBody>
          <a:bodyPr wrap="square" rtlCol="0">
            <a:spAutoFit/>
          </a:bodyPr>
          <a:lstStyle/>
          <a:p>
            <a:r>
              <a:rPr lang="en-CA" sz="4400" dirty="0" smtClean="0">
                <a:solidFill>
                  <a:srgbClr val="D1282E"/>
                </a:solidFill>
                <a:latin typeface="Callie Hand"/>
                <a:cs typeface="Callie Hand"/>
              </a:rPr>
              <a:t>Bad Example</a:t>
            </a:r>
            <a:r>
              <a:rPr lang="en-CA" sz="4400" dirty="0" smtClean="0">
                <a:solidFill>
                  <a:srgbClr val="D1282E"/>
                </a:solidFill>
                <a:latin typeface="Callie Hand"/>
                <a:cs typeface="Callie Hand"/>
              </a:rPr>
              <a:t>: </a:t>
            </a:r>
          </a:p>
          <a:p>
            <a:r>
              <a:rPr lang="en-CA" dirty="0" smtClean="0"/>
              <a:t>Though there are some elements in the background (the road, leaves, and trees) to add interest to the photo, none of these elements take away from the subject.</a:t>
            </a:r>
            <a:endParaRPr lang="en-US" dirty="0"/>
          </a:p>
        </p:txBody>
      </p:sp>
      <p:sp>
        <p:nvSpPr>
          <p:cNvPr id="6" name="Title 1"/>
          <p:cNvSpPr txBox="1">
            <a:spLocks/>
          </p:cNvSpPr>
          <p:nvPr/>
        </p:nvSpPr>
        <p:spPr>
          <a:xfrm>
            <a:off x="-59538" y="675456"/>
            <a:ext cx="9327574"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4400" dirty="0" smtClean="0">
                <a:solidFill>
                  <a:schemeClr val="tx1"/>
                </a:solidFill>
              </a:rPr>
              <a:t>Understated or         ?</a:t>
            </a:r>
            <a:endParaRPr lang="en-US" sz="4400" dirty="0">
              <a:solidFill>
                <a:schemeClr val="tx1"/>
              </a:solidFill>
            </a:endParaRPr>
          </a:p>
        </p:txBody>
      </p:sp>
      <p:pic>
        <p:nvPicPr>
          <p:cNvPr id="7" name="Picture 6" descr="SurferSeal_50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285" y="1984232"/>
            <a:ext cx="4783836" cy="31860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Title 1"/>
          <p:cNvSpPr txBox="1">
            <a:spLocks/>
          </p:cNvSpPr>
          <p:nvPr/>
        </p:nvSpPr>
        <p:spPr>
          <a:xfrm>
            <a:off x="6428873" y="677010"/>
            <a:ext cx="1668392" cy="957771"/>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4400" dirty="0" smtClean="0">
                <a:solidFill>
                  <a:schemeClr val="tx1"/>
                </a:solidFill>
              </a:rPr>
              <a:t>not</a:t>
            </a:r>
            <a:endParaRPr lang="en-US" sz="4400" dirty="0">
              <a:solidFill>
                <a:schemeClr val="tx1"/>
              </a:solidFill>
            </a:endParaRPr>
          </a:p>
        </p:txBody>
      </p:sp>
    </p:spTree>
    <p:extLst>
      <p:ext uri="{BB962C8B-B14F-4D97-AF65-F5344CB8AC3E}">
        <p14:creationId xmlns:p14="http://schemas.microsoft.com/office/powerpoint/2010/main" val="2067254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0"/>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381" y="1527857"/>
            <a:ext cx="3215036" cy="4093429"/>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A good background should support your subject, but not overpower it. It should be simple to tell what th</a:t>
            </a:r>
            <a:r>
              <a:rPr lang="en-CA" dirty="0" smtClean="0"/>
              <a:t>e subject is upon first glance, and the colours, objects, and lines contained within the background should help tell the subject’s story, rather than overwhelm the viewer.</a:t>
            </a:r>
            <a:endParaRPr lang="en-CA" dirty="0"/>
          </a:p>
          <a:p>
            <a:r>
              <a:rPr lang="en-CA" dirty="0"/>
              <a:t/>
            </a:r>
            <a:br>
              <a:rPr lang="en-CA" dirty="0"/>
            </a:br>
            <a:endParaRPr lang="en-US" dirty="0"/>
          </a:p>
        </p:txBody>
      </p:sp>
      <p:sp>
        <p:nvSpPr>
          <p:cNvPr id="5" name="TextBox 4"/>
          <p:cNvSpPr txBox="1"/>
          <p:nvPr/>
        </p:nvSpPr>
        <p:spPr>
          <a:xfrm>
            <a:off x="337380" y="5158352"/>
            <a:ext cx="8275741" cy="1600438"/>
          </a:xfrm>
          <a:prstGeom prst="rect">
            <a:avLst/>
          </a:prstGeom>
          <a:noFill/>
        </p:spPr>
        <p:txBody>
          <a:bodyPr wrap="square" rtlCol="0">
            <a:spAutoFit/>
          </a:bodyPr>
          <a:lstStyle/>
          <a:p>
            <a:r>
              <a:rPr lang="en-CA" sz="4400" dirty="0" smtClean="0">
                <a:solidFill>
                  <a:srgbClr val="008000"/>
                </a:solidFill>
                <a:latin typeface="Callie Hand"/>
                <a:cs typeface="Callie Hand"/>
              </a:rPr>
              <a:t>Good Example</a:t>
            </a:r>
            <a:endParaRPr lang="en-CA" sz="4400" dirty="0" smtClean="0">
              <a:solidFill>
                <a:srgbClr val="008000"/>
              </a:solidFill>
              <a:latin typeface="Callie Hand"/>
              <a:cs typeface="Callie Hand"/>
            </a:endParaRPr>
          </a:p>
          <a:p>
            <a:r>
              <a:rPr lang="en-CA" dirty="0" smtClean="0"/>
              <a:t>Though there are some elements in the background (the road, leaves, and trees) to add interest to the photo, none of these elements take away from the subject.</a:t>
            </a:r>
            <a:endParaRPr lang="en-US" dirty="0"/>
          </a:p>
        </p:txBody>
      </p:sp>
      <p:pic>
        <p:nvPicPr>
          <p:cNvPr id="2" name="Picture 1" descr="WaterSkiJump_500x3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185" y="1895344"/>
            <a:ext cx="4858925" cy="32360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itle 1"/>
          <p:cNvSpPr txBox="1">
            <a:spLocks/>
          </p:cNvSpPr>
          <p:nvPr/>
        </p:nvSpPr>
        <p:spPr>
          <a:xfrm>
            <a:off x="231169" y="447725"/>
            <a:ext cx="5225684" cy="764427"/>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4400" dirty="0" smtClean="0">
                <a:solidFill>
                  <a:schemeClr val="tx1"/>
                </a:solidFill>
              </a:rPr>
              <a:t>Understated</a:t>
            </a:r>
            <a:endParaRPr lang="en-US" sz="4400" dirty="0">
              <a:solidFill>
                <a:schemeClr val="tx1"/>
              </a:solidFill>
            </a:endParaRPr>
          </a:p>
        </p:txBody>
      </p:sp>
      <p:sp>
        <p:nvSpPr>
          <p:cNvPr id="9" name="Title 1"/>
          <p:cNvSpPr txBox="1">
            <a:spLocks/>
          </p:cNvSpPr>
          <p:nvPr/>
        </p:nvSpPr>
        <p:spPr>
          <a:xfrm>
            <a:off x="5067079" y="430181"/>
            <a:ext cx="3008185" cy="764427"/>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4400" dirty="0" smtClean="0">
                <a:solidFill>
                  <a:schemeClr val="tx1"/>
                </a:solidFill>
              </a:rPr>
              <a:t>Or not?</a:t>
            </a:r>
            <a:endParaRPr lang="en-US" sz="4400" dirty="0">
              <a:solidFill>
                <a:schemeClr val="tx1"/>
              </a:solidFill>
            </a:endParaRPr>
          </a:p>
        </p:txBody>
      </p:sp>
    </p:spTree>
    <p:extLst>
      <p:ext uri="{BB962C8B-B14F-4D97-AF65-F5344CB8AC3E}">
        <p14:creationId xmlns:p14="http://schemas.microsoft.com/office/powerpoint/2010/main" val="1684181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07969"/>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5400" dirty="0" smtClean="0">
                <a:solidFill>
                  <a:schemeClr val="tx1"/>
                </a:solidFill>
              </a:rPr>
              <a:t>natural exposure</a:t>
            </a:r>
            <a:endParaRPr lang="en-US" sz="5400" dirty="0">
              <a:solidFill>
                <a:schemeClr val="tx1"/>
              </a:solidFill>
            </a:endParaRPr>
          </a:p>
        </p:txBody>
      </p:sp>
      <p:sp>
        <p:nvSpPr>
          <p:cNvPr id="4" name="TextBox 3"/>
          <p:cNvSpPr txBox="1"/>
          <p:nvPr/>
        </p:nvSpPr>
        <p:spPr>
          <a:xfrm>
            <a:off x="0" y="1376279"/>
            <a:ext cx="3611953" cy="3816430"/>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Exposure refers to how much light is present in the photograph. Typically, a photo should mirror the brightness of its real-life subject. </a:t>
            </a:r>
          </a:p>
          <a:p>
            <a:endParaRPr lang="en-CA" dirty="0"/>
          </a:p>
          <a:p>
            <a:r>
              <a:rPr lang="en-CA" b="1" dirty="0" smtClean="0">
                <a:solidFill>
                  <a:schemeClr val="tx2"/>
                </a:solidFill>
              </a:rPr>
              <a:t>“Over-exposure” </a:t>
            </a:r>
            <a:r>
              <a:rPr lang="en-CA" dirty="0" smtClean="0"/>
              <a:t>describes a photo that is </a:t>
            </a:r>
            <a:r>
              <a:rPr lang="en-CA" dirty="0" smtClean="0">
                <a:solidFill>
                  <a:srgbClr val="D1282E"/>
                </a:solidFill>
              </a:rPr>
              <a:t>too bright. </a:t>
            </a:r>
          </a:p>
          <a:p>
            <a:endParaRPr lang="en-CA" dirty="0"/>
          </a:p>
          <a:p>
            <a:r>
              <a:rPr lang="en-CA" b="1" dirty="0" smtClean="0">
                <a:solidFill>
                  <a:srgbClr val="D1282E"/>
                </a:solidFill>
              </a:rPr>
              <a:t>“Under-exposure” </a:t>
            </a:r>
            <a:r>
              <a:rPr lang="en-CA" dirty="0" smtClean="0"/>
              <a:t>describes a photo that is </a:t>
            </a:r>
            <a:r>
              <a:rPr lang="en-CA" dirty="0" smtClean="0">
                <a:solidFill>
                  <a:srgbClr val="D1282E"/>
                </a:solidFill>
              </a:rPr>
              <a:t>too dark.</a:t>
            </a:r>
            <a:endParaRPr lang="en-US" dirty="0">
              <a:solidFill>
                <a:srgbClr val="D1282E"/>
              </a:solidFill>
            </a:endParaRPr>
          </a:p>
        </p:txBody>
      </p:sp>
      <p:sp>
        <p:nvSpPr>
          <p:cNvPr id="5" name="TextBox 4"/>
          <p:cNvSpPr txBox="1"/>
          <p:nvPr/>
        </p:nvSpPr>
        <p:spPr>
          <a:xfrm>
            <a:off x="218307" y="5389691"/>
            <a:ext cx="8828790" cy="1323439"/>
          </a:xfrm>
          <a:prstGeom prst="rect">
            <a:avLst/>
          </a:prstGeom>
          <a:noFill/>
        </p:spPr>
        <p:txBody>
          <a:bodyPr wrap="square" rtlCol="0">
            <a:spAutoFit/>
          </a:bodyPr>
          <a:lstStyle/>
          <a:p>
            <a:r>
              <a:rPr lang="en-CA" sz="4400" dirty="0" smtClean="0">
                <a:latin typeface="Callie Hand"/>
                <a:cs typeface="Callie Hand"/>
              </a:rPr>
              <a:t>Example: </a:t>
            </a:r>
          </a:p>
          <a:p>
            <a:r>
              <a:rPr lang="en-CA" dirty="0" smtClean="0"/>
              <a:t>The photographer made sure to take this photo at the correct </a:t>
            </a:r>
            <a:r>
              <a:rPr lang="en-CA" dirty="0" smtClean="0"/>
              <a:t>time of day, using the right lighting settings on his/her cameras. </a:t>
            </a:r>
            <a:endParaRPr lang="en-US" dirty="0"/>
          </a:p>
        </p:txBody>
      </p:sp>
      <p:pic>
        <p:nvPicPr>
          <p:cNvPr id="2" name="Picture 1" descr="CombineCorrectExp_500x3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876" y="1643981"/>
            <a:ext cx="5020671" cy="36209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47230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92" y="5158352"/>
            <a:ext cx="8930656" cy="1323439"/>
          </a:xfrm>
          <a:prstGeom prst="rect">
            <a:avLst/>
          </a:prstGeom>
          <a:noFill/>
        </p:spPr>
        <p:txBody>
          <a:bodyPr wrap="square" rtlCol="0">
            <a:spAutoFit/>
          </a:bodyPr>
          <a:lstStyle/>
          <a:p>
            <a:r>
              <a:rPr lang="en-CA" sz="4400" dirty="0" smtClean="0">
                <a:solidFill>
                  <a:srgbClr val="D1282E"/>
                </a:solidFill>
                <a:latin typeface="Callie Hand"/>
                <a:cs typeface="Callie Hand"/>
              </a:rPr>
              <a:t>Overexposure</a:t>
            </a:r>
            <a:r>
              <a:rPr lang="en-CA" sz="4400" dirty="0" smtClean="0">
                <a:solidFill>
                  <a:srgbClr val="D1282E"/>
                </a:solidFill>
                <a:latin typeface="Callie Hand"/>
                <a:cs typeface="Callie Hand"/>
              </a:rPr>
              <a:t>: </a:t>
            </a:r>
            <a:endParaRPr lang="en-CA" sz="4400" dirty="0" smtClean="0">
              <a:solidFill>
                <a:srgbClr val="D1282E"/>
              </a:solidFill>
              <a:latin typeface="Callie Hand"/>
              <a:cs typeface="Callie Hand"/>
            </a:endParaRPr>
          </a:p>
          <a:p>
            <a:r>
              <a:rPr lang="en-CA" dirty="0" smtClean="0"/>
              <a:t>The subject is recognizable, but the lighting is unnaturally bright, which means that too much light entered the camera as the picture was taken.</a:t>
            </a:r>
            <a:endParaRPr lang="en-US" dirty="0"/>
          </a:p>
        </p:txBody>
      </p:sp>
      <p:sp>
        <p:nvSpPr>
          <p:cNvPr id="6" name="Title 1"/>
          <p:cNvSpPr txBox="1">
            <a:spLocks/>
          </p:cNvSpPr>
          <p:nvPr/>
        </p:nvSpPr>
        <p:spPr>
          <a:xfrm>
            <a:off x="-548543" y="215917"/>
            <a:ext cx="2824327"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4400" dirty="0" smtClean="0">
                <a:solidFill>
                  <a:schemeClr val="tx1"/>
                </a:solidFill>
              </a:rPr>
              <a:t>Over</a:t>
            </a:r>
            <a:endParaRPr lang="en-US" sz="4400" dirty="0">
              <a:solidFill>
                <a:schemeClr val="tx1"/>
              </a:solidFill>
            </a:endParaRPr>
          </a:p>
        </p:txBody>
      </p:sp>
      <p:pic>
        <p:nvPicPr>
          <p:cNvPr id="2" name="Picture 1" descr="CombineOverExp_500x3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566" y="1461807"/>
            <a:ext cx="4811330" cy="34416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39692" y="1085804"/>
            <a:ext cx="3611953" cy="3816430"/>
          </a:xfrm>
          <a:prstGeom prst="rect">
            <a:avLst/>
          </a:prstGeom>
          <a:noFill/>
        </p:spPr>
        <p:txBody>
          <a:bodyPr wrap="square" rtlCol="0">
            <a:spAutoFit/>
          </a:bodyPr>
          <a:lstStyle/>
          <a:p>
            <a:r>
              <a:rPr lang="en-CA" sz="4400" dirty="0" smtClean="0">
                <a:latin typeface="Callie Hand"/>
                <a:cs typeface="Callie Hand"/>
              </a:rPr>
              <a:t>Definition:</a:t>
            </a:r>
          </a:p>
          <a:p>
            <a:r>
              <a:rPr lang="en-CA" dirty="0" smtClean="0"/>
              <a:t>Exposure refers to how much light is present in the photograph. Typically, a photo should mirror the brightness of its real-life subject. </a:t>
            </a:r>
          </a:p>
          <a:p>
            <a:endParaRPr lang="en-CA" dirty="0"/>
          </a:p>
          <a:p>
            <a:r>
              <a:rPr lang="en-CA" b="1" dirty="0" smtClean="0">
                <a:solidFill>
                  <a:schemeClr val="tx2"/>
                </a:solidFill>
              </a:rPr>
              <a:t>“Over-exposure” </a:t>
            </a:r>
            <a:r>
              <a:rPr lang="en-CA" dirty="0" smtClean="0"/>
              <a:t>describes a photo that is </a:t>
            </a:r>
            <a:r>
              <a:rPr lang="en-CA" dirty="0" smtClean="0">
                <a:solidFill>
                  <a:srgbClr val="D1282E"/>
                </a:solidFill>
              </a:rPr>
              <a:t>too bright. </a:t>
            </a:r>
          </a:p>
          <a:p>
            <a:endParaRPr lang="en-CA" dirty="0"/>
          </a:p>
          <a:p>
            <a:r>
              <a:rPr lang="en-CA" b="1" dirty="0" smtClean="0">
                <a:solidFill>
                  <a:srgbClr val="D1282E"/>
                </a:solidFill>
              </a:rPr>
              <a:t>“Under-exposure” </a:t>
            </a:r>
            <a:r>
              <a:rPr lang="en-CA" dirty="0" smtClean="0"/>
              <a:t>describes a photo that is </a:t>
            </a:r>
            <a:r>
              <a:rPr lang="en-CA" dirty="0" smtClean="0">
                <a:solidFill>
                  <a:srgbClr val="D1282E"/>
                </a:solidFill>
              </a:rPr>
              <a:t>too dark.</a:t>
            </a:r>
            <a:endParaRPr lang="en-US" dirty="0">
              <a:solidFill>
                <a:srgbClr val="D1282E"/>
              </a:solidFill>
            </a:endParaRPr>
          </a:p>
        </p:txBody>
      </p:sp>
      <p:sp>
        <p:nvSpPr>
          <p:cNvPr id="10" name="Title 1"/>
          <p:cNvSpPr txBox="1">
            <a:spLocks/>
          </p:cNvSpPr>
          <p:nvPr/>
        </p:nvSpPr>
        <p:spPr>
          <a:xfrm>
            <a:off x="1686808" y="206339"/>
            <a:ext cx="756015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4400" dirty="0" smtClean="0">
                <a:solidFill>
                  <a:schemeClr val="tx1"/>
                </a:solidFill>
              </a:rPr>
              <a:t>or Under-exposure?</a:t>
            </a:r>
            <a:endParaRPr lang="en-US" sz="4400" dirty="0">
              <a:solidFill>
                <a:schemeClr val="tx1"/>
              </a:solidFill>
            </a:endParaRPr>
          </a:p>
        </p:txBody>
      </p:sp>
    </p:spTree>
    <p:extLst>
      <p:ext uri="{BB962C8B-B14F-4D97-AF65-F5344CB8AC3E}">
        <p14:creationId xmlns:p14="http://schemas.microsoft.com/office/powerpoint/2010/main" val="2918329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129</TotalTime>
  <Words>2208</Words>
  <Application>Microsoft Macintosh PowerPoint</Application>
  <PresentationFormat>On-screen Show (4:3)</PresentationFormat>
  <Paragraphs>198</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Essential</vt:lpstr>
      <vt:lpstr>Basic  Picture 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Picture Composition</dc:title>
  <dc:creator>Brittani Hammond</dc:creator>
  <cp:lastModifiedBy>Brittani Hammond</cp:lastModifiedBy>
  <cp:revision>14</cp:revision>
  <dcterms:created xsi:type="dcterms:W3CDTF">2015-10-30T01:06:24Z</dcterms:created>
  <dcterms:modified xsi:type="dcterms:W3CDTF">2015-10-30T03:16:16Z</dcterms:modified>
</cp:coreProperties>
</file>