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3337C-9577-420B-A21E-A5F9F8CBA86E}" type="datetimeFigureOut">
              <a:rPr lang="en-US" smtClean="0"/>
              <a:t>10/30/2015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E683D-B23E-4602-AF4E-D2275931B5AE}" type="slidenum">
              <a:rPr lang="en-US" smtClean="0"/>
              <a:t>‹#›</a:t>
            </a:fld>
            <a:endParaRPr lang="en-US"/>
          </a:p>
        </p:txBody>
      </p:sp>
    </p:spTree>
    <p:extLst>
      <p:ext uri="{BB962C8B-B14F-4D97-AF65-F5344CB8AC3E}">
        <p14:creationId xmlns:p14="http://schemas.microsoft.com/office/powerpoint/2010/main" val="400871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p>
          <a:p>
            <a:r>
              <a:rPr lang="en-US" baseline="0" dirty="0" smtClean="0"/>
              <a:t>What did the photographer do to show you what the defined subject is?</a:t>
            </a:r>
          </a:p>
          <a:p>
            <a:r>
              <a:rPr lang="en-US" baseline="0" dirty="0" smtClean="0"/>
              <a:t>What photography technique is being used?</a:t>
            </a:r>
          </a:p>
        </p:txBody>
      </p:sp>
      <p:sp>
        <p:nvSpPr>
          <p:cNvPr id="4" name="Slide Number Placeholder 3"/>
          <p:cNvSpPr>
            <a:spLocks noGrp="1"/>
          </p:cNvSpPr>
          <p:nvPr>
            <p:ph type="sldNum" sz="quarter" idx="10"/>
          </p:nvPr>
        </p:nvSpPr>
        <p:spPr/>
        <p:txBody>
          <a:bodyPr/>
          <a:lstStyle/>
          <a:p>
            <a:fld id="{90501244-13BA-2A4C-B2C2-F5722CF8109E}" type="slidenum">
              <a:rPr lang="en-US" smtClean="0"/>
              <a:t>1</a:t>
            </a:fld>
            <a:endParaRPr lang="en-US"/>
          </a:p>
        </p:txBody>
      </p:sp>
    </p:spTree>
    <p:extLst>
      <p:ext uri="{BB962C8B-B14F-4D97-AF65-F5344CB8AC3E}">
        <p14:creationId xmlns:p14="http://schemas.microsoft.com/office/powerpoint/2010/main" val="379831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good test is to show someone your picture, allow them to study it for a few seconds, and then take the picture away. If he/she can easily remember what was in the background, then the background is probably too powerful. If they can clearly remember the subject but can’t remember the background then your background probably is a good one.</a:t>
            </a:r>
          </a:p>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2</a:t>
            </a:fld>
            <a:endParaRPr lang="en-US"/>
          </a:p>
        </p:txBody>
      </p:sp>
    </p:spTree>
    <p:extLst>
      <p:ext uri="{BB962C8B-B14F-4D97-AF65-F5344CB8AC3E}">
        <p14:creationId xmlns:p14="http://schemas.microsoft.com/office/powerpoint/2010/main" val="353997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factors that</a:t>
            </a:r>
            <a:r>
              <a:rPr lang="en-US" baseline="0" dirty="0" smtClean="0"/>
              <a:t> affect the exposure of a photograph are:</a:t>
            </a:r>
          </a:p>
          <a:p>
            <a:pPr marL="171450" indent="-171450">
              <a:buFont typeface="Arial"/>
              <a:buChar char="•"/>
            </a:pPr>
            <a:r>
              <a:rPr lang="en-US" baseline="0" dirty="0" smtClean="0"/>
              <a:t>Time of Day</a:t>
            </a:r>
          </a:p>
          <a:p>
            <a:pPr marL="171450" indent="-171450">
              <a:buFont typeface="Arial"/>
              <a:buChar char="•"/>
            </a:pPr>
            <a:r>
              <a:rPr lang="en-US" baseline="0" dirty="0" smtClean="0"/>
              <a:t>Location</a:t>
            </a:r>
          </a:p>
          <a:p>
            <a:pPr marL="171450" indent="-171450">
              <a:buFont typeface="Arial"/>
              <a:buChar char="•"/>
            </a:pPr>
            <a:r>
              <a:rPr lang="en-US" baseline="0" dirty="0" smtClean="0"/>
              <a:t>Camera Flash</a:t>
            </a:r>
          </a:p>
          <a:p>
            <a:pPr marL="171450" indent="-171450">
              <a:buFont typeface="Arial"/>
              <a:buChar char="•"/>
            </a:pPr>
            <a:r>
              <a:rPr lang="en-US" baseline="0" dirty="0" smtClean="0"/>
              <a:t>Aperture</a:t>
            </a:r>
          </a:p>
          <a:p>
            <a:pPr marL="171450" indent="-171450">
              <a:buFont typeface="Arial"/>
              <a:buChar char="•"/>
            </a:pPr>
            <a:r>
              <a:rPr lang="en-US" baseline="0" dirty="0" smtClean="0"/>
              <a:t>Shutter Speed</a:t>
            </a:r>
          </a:p>
          <a:p>
            <a:pPr marL="171450" indent="-171450">
              <a:buFont typeface="Arial"/>
              <a:buChar char="•"/>
            </a:pPr>
            <a:r>
              <a:rPr lang="en-US" baseline="0" dirty="0" smtClean="0"/>
              <a:t>ISO</a:t>
            </a:r>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3</a:t>
            </a:fld>
            <a:endParaRPr lang="en-US"/>
          </a:p>
        </p:txBody>
      </p:sp>
    </p:spTree>
    <p:extLst>
      <p:ext uri="{BB962C8B-B14F-4D97-AF65-F5344CB8AC3E}">
        <p14:creationId xmlns:p14="http://schemas.microsoft.com/office/powerpoint/2010/main" val="221478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subject? How do you know?</a:t>
            </a:r>
          </a:p>
          <a:p>
            <a:r>
              <a:rPr lang="en-US" baseline="0" dirty="0" smtClean="0"/>
              <a:t>What did the photographer do to show you what the defined subject is?</a:t>
            </a:r>
          </a:p>
          <a:p>
            <a:r>
              <a:rPr lang="en-US" baseline="0" dirty="0" smtClean="0"/>
              <a:t>What photography technique is being used?</a:t>
            </a:r>
          </a:p>
        </p:txBody>
      </p:sp>
      <p:sp>
        <p:nvSpPr>
          <p:cNvPr id="4" name="Slide Number Placeholder 3"/>
          <p:cNvSpPr>
            <a:spLocks noGrp="1"/>
          </p:cNvSpPr>
          <p:nvPr>
            <p:ph type="sldNum" sz="quarter" idx="10"/>
          </p:nvPr>
        </p:nvSpPr>
        <p:spPr/>
        <p:txBody>
          <a:bodyPr/>
          <a:lstStyle/>
          <a:p>
            <a:fld id="{90501244-13BA-2A4C-B2C2-F5722CF8109E}" type="slidenum">
              <a:rPr lang="en-US" smtClean="0"/>
              <a:t>4</a:t>
            </a:fld>
            <a:endParaRPr lang="en-US"/>
          </a:p>
        </p:txBody>
      </p:sp>
    </p:spTree>
    <p:extLst>
      <p:ext uri="{BB962C8B-B14F-4D97-AF65-F5344CB8AC3E}">
        <p14:creationId xmlns:p14="http://schemas.microsoft.com/office/powerpoint/2010/main" val="66505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501244-13BA-2A4C-B2C2-F5722CF8109E}" type="slidenum">
              <a:rPr lang="en-US" smtClean="0"/>
              <a:t>5</a:t>
            </a:fld>
            <a:endParaRPr lang="en-US"/>
          </a:p>
        </p:txBody>
      </p:sp>
    </p:spTree>
    <p:extLst>
      <p:ext uri="{BB962C8B-B14F-4D97-AF65-F5344CB8AC3E}">
        <p14:creationId xmlns:p14="http://schemas.microsoft.com/office/powerpoint/2010/main" val="381139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Oftentimes, the photographer</a:t>
            </a:r>
            <a:r>
              <a:rPr lang="en-US" baseline="0" dirty="0" smtClean="0"/>
              <a:t> is so focused on his/her subject that he/she forgets to pay attention to the evenness of the horizon line.</a:t>
            </a:r>
          </a:p>
        </p:txBody>
      </p:sp>
      <p:sp>
        <p:nvSpPr>
          <p:cNvPr id="4" name="Slide Number Placeholder 3"/>
          <p:cNvSpPr>
            <a:spLocks noGrp="1"/>
          </p:cNvSpPr>
          <p:nvPr>
            <p:ph type="sldNum" sz="quarter" idx="10"/>
          </p:nvPr>
        </p:nvSpPr>
        <p:spPr/>
        <p:txBody>
          <a:bodyPr/>
          <a:lstStyle/>
          <a:p>
            <a:fld id="{90501244-13BA-2A4C-B2C2-F5722CF8109E}" type="slidenum">
              <a:rPr lang="en-US" smtClean="0"/>
              <a:t>6</a:t>
            </a:fld>
            <a:endParaRPr lang="en-US"/>
          </a:p>
        </p:txBody>
      </p:sp>
    </p:spTree>
    <p:extLst>
      <p:ext uri="{BB962C8B-B14F-4D97-AF65-F5344CB8AC3E}">
        <p14:creationId xmlns:p14="http://schemas.microsoft.com/office/powerpoint/2010/main" val="333536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906DD4-6086-49EA-A0C5-B2DD047DD1B5}"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282359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06DD4-6086-49EA-A0C5-B2DD047DD1B5}"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134934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06DD4-6086-49EA-A0C5-B2DD047DD1B5}"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39150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06DD4-6086-49EA-A0C5-B2DD047DD1B5}"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192444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906DD4-6086-49EA-A0C5-B2DD047DD1B5}"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250713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906DD4-6086-49EA-A0C5-B2DD047DD1B5}"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40172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906DD4-6086-49EA-A0C5-B2DD047DD1B5}" type="datetimeFigureOut">
              <a:rPr lang="en-US" smtClean="0"/>
              <a:t>10/30/2015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367249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906DD4-6086-49EA-A0C5-B2DD047DD1B5}" type="datetimeFigureOut">
              <a:rPr lang="en-US" smtClean="0"/>
              <a:t>10/30/2015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385661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06DD4-6086-49EA-A0C5-B2DD047DD1B5}" type="datetimeFigureOut">
              <a:rPr lang="en-US" smtClean="0"/>
              <a:t>10/30/2015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94036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06DD4-6086-49EA-A0C5-B2DD047DD1B5}"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21910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06DD4-6086-49EA-A0C5-B2DD047DD1B5}"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431BA-3E4B-4F5B-8847-423AB335DDE3}" type="slidenum">
              <a:rPr lang="en-US" smtClean="0"/>
              <a:t>‹#›</a:t>
            </a:fld>
            <a:endParaRPr lang="en-US"/>
          </a:p>
        </p:txBody>
      </p:sp>
    </p:spTree>
    <p:extLst>
      <p:ext uri="{BB962C8B-B14F-4D97-AF65-F5344CB8AC3E}">
        <p14:creationId xmlns:p14="http://schemas.microsoft.com/office/powerpoint/2010/main" val="404516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06DD4-6086-49EA-A0C5-B2DD047DD1B5}" type="datetimeFigureOut">
              <a:rPr lang="en-US" smtClean="0"/>
              <a:t>10/30/2015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431BA-3E4B-4F5B-8847-423AB335DDE3}" type="slidenum">
              <a:rPr lang="en-US" smtClean="0"/>
              <a:t>‹#›</a:t>
            </a:fld>
            <a:endParaRPr lang="en-US"/>
          </a:p>
        </p:txBody>
      </p:sp>
    </p:spTree>
    <p:extLst>
      <p:ext uri="{BB962C8B-B14F-4D97-AF65-F5344CB8AC3E}">
        <p14:creationId xmlns:p14="http://schemas.microsoft.com/office/powerpoint/2010/main" val="167226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6600" dirty="0">
                <a:solidFill>
                  <a:schemeClr val="tx1"/>
                </a:solidFill>
              </a:rPr>
              <a:t>Defined subject</a:t>
            </a:r>
            <a:endParaRPr lang="en-US" sz="6600" dirty="0">
              <a:solidFill>
                <a:schemeClr val="tx1"/>
              </a:solidFill>
            </a:endParaRPr>
          </a:p>
        </p:txBody>
      </p:sp>
      <p:sp>
        <p:nvSpPr>
          <p:cNvPr id="4" name="TextBox 3"/>
          <p:cNvSpPr txBox="1"/>
          <p:nvPr/>
        </p:nvSpPr>
        <p:spPr>
          <a:xfrm>
            <a:off x="7319004" y="1813628"/>
            <a:ext cx="3033786" cy="3539431"/>
          </a:xfrm>
          <a:prstGeom prst="rect">
            <a:avLst/>
          </a:prstGeom>
          <a:noFill/>
        </p:spPr>
        <p:txBody>
          <a:bodyPr wrap="square" rtlCol="0">
            <a:spAutoFit/>
          </a:bodyPr>
          <a:lstStyle/>
          <a:p>
            <a:r>
              <a:rPr lang="en-CA" sz="4400" dirty="0">
                <a:latin typeface="Callie Hand"/>
                <a:cs typeface="Callie Hand"/>
              </a:rPr>
              <a:t>Definition:</a:t>
            </a:r>
          </a:p>
          <a:p>
            <a:r>
              <a:rPr lang="en-CA" dirty="0"/>
              <a:t>A good picture should have a clearly defined and recognizable subject. There may be more than one subject in a photo but, typically, one subject, or one group of subjects takes precedence over the others! </a:t>
            </a:r>
            <a:endParaRPr lang="en-CA" dirty="0"/>
          </a:p>
          <a:p>
            <a:r>
              <a:rPr lang="en-CA" dirty="0"/>
              <a:t/>
            </a:r>
            <a:br>
              <a:rPr lang="en-CA" dirty="0"/>
            </a:br>
            <a:endParaRPr lang="en-US" dirty="0"/>
          </a:p>
        </p:txBody>
      </p:sp>
      <p:sp>
        <p:nvSpPr>
          <p:cNvPr id="5" name="TextBox 4"/>
          <p:cNvSpPr txBox="1"/>
          <p:nvPr/>
        </p:nvSpPr>
        <p:spPr>
          <a:xfrm>
            <a:off x="1742307" y="5113341"/>
            <a:ext cx="8828790" cy="1600438"/>
          </a:xfrm>
          <a:prstGeom prst="rect">
            <a:avLst/>
          </a:prstGeom>
          <a:noFill/>
        </p:spPr>
        <p:txBody>
          <a:bodyPr wrap="square" rtlCol="0">
            <a:spAutoFit/>
          </a:bodyPr>
          <a:lstStyle/>
          <a:p>
            <a:r>
              <a:rPr lang="en-CA" sz="4400" dirty="0">
                <a:latin typeface="Callie Hand"/>
                <a:cs typeface="Callie Hand"/>
              </a:rPr>
              <a:t>Example: </a:t>
            </a:r>
          </a:p>
          <a:p>
            <a:r>
              <a:rPr lang="en-CA" dirty="0"/>
              <a:t>Notice how the photographer took care to focus in on one clear subject. Even though there is a tree, sand, and water, it is clear that the subject is the girl sitting atop the crocodile, since they are the largest objects and are properly aligned.</a:t>
            </a:r>
            <a:endParaRPr lang="en-US" dirty="0"/>
          </a:p>
        </p:txBody>
      </p:sp>
      <p:pic>
        <p:nvPicPr>
          <p:cNvPr id="7" name="Picture 6" descr="DSC015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160" y="1450975"/>
            <a:ext cx="4883156" cy="36623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2601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41980" y="466705"/>
            <a:ext cx="9327574"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400" dirty="0">
                <a:solidFill>
                  <a:schemeClr val="tx1"/>
                </a:solidFill>
              </a:rPr>
              <a:t>Understated Background</a:t>
            </a:r>
            <a:endParaRPr lang="en-US" sz="4400" dirty="0">
              <a:solidFill>
                <a:schemeClr val="tx1"/>
              </a:solidFill>
            </a:endParaRPr>
          </a:p>
        </p:txBody>
      </p:sp>
      <p:sp>
        <p:nvSpPr>
          <p:cNvPr id="4" name="TextBox 3"/>
          <p:cNvSpPr txBox="1"/>
          <p:nvPr/>
        </p:nvSpPr>
        <p:spPr>
          <a:xfrm>
            <a:off x="1861381" y="1448489"/>
            <a:ext cx="4303924" cy="3262432"/>
          </a:xfrm>
          <a:prstGeom prst="rect">
            <a:avLst/>
          </a:prstGeom>
          <a:noFill/>
        </p:spPr>
        <p:txBody>
          <a:bodyPr wrap="square" rtlCol="0">
            <a:spAutoFit/>
          </a:bodyPr>
          <a:lstStyle/>
          <a:p>
            <a:r>
              <a:rPr lang="en-CA" sz="4400" dirty="0">
                <a:latin typeface="Callie Hand"/>
                <a:cs typeface="Callie Hand"/>
              </a:rPr>
              <a:t>Definition:</a:t>
            </a:r>
          </a:p>
          <a:p>
            <a:r>
              <a:rPr lang="en-CA" dirty="0"/>
              <a:t>A good background should support your subject, but not overpower it. It should be simple to tell what the subject is upon first glance, and the colours, objects, and lines contained within the background should help tell the subject’s story, rather than overwhelm the viewer.</a:t>
            </a:r>
            <a:endParaRPr lang="en-CA" dirty="0"/>
          </a:p>
          <a:p>
            <a:r>
              <a:rPr lang="en-CA" dirty="0"/>
              <a:t/>
            </a:r>
            <a:br>
              <a:rPr lang="en-CA" dirty="0"/>
            </a:br>
            <a:endParaRPr lang="en-US" dirty="0"/>
          </a:p>
        </p:txBody>
      </p:sp>
      <p:sp>
        <p:nvSpPr>
          <p:cNvPr id="5" name="TextBox 4"/>
          <p:cNvSpPr txBox="1"/>
          <p:nvPr/>
        </p:nvSpPr>
        <p:spPr>
          <a:xfrm>
            <a:off x="1861381" y="4208616"/>
            <a:ext cx="4303924" cy="1877437"/>
          </a:xfrm>
          <a:prstGeom prst="rect">
            <a:avLst/>
          </a:prstGeom>
          <a:noFill/>
        </p:spPr>
        <p:txBody>
          <a:bodyPr wrap="square" rtlCol="0">
            <a:spAutoFit/>
          </a:bodyPr>
          <a:lstStyle/>
          <a:p>
            <a:r>
              <a:rPr lang="en-CA" sz="4400" dirty="0">
                <a:latin typeface="Callie Hand"/>
                <a:cs typeface="Callie Hand"/>
              </a:rPr>
              <a:t>Example: </a:t>
            </a:r>
          </a:p>
          <a:p>
            <a:r>
              <a:rPr lang="en-CA" dirty="0"/>
              <a:t>Though there are some elements in the background (the road, leaves, and trees) to add interest to the photo, none of these elements take away from the subject.</a:t>
            </a:r>
            <a:endParaRPr lang="en-US" dirty="0"/>
          </a:p>
        </p:txBody>
      </p:sp>
      <p:pic>
        <p:nvPicPr>
          <p:cNvPr id="2" name="Picture 1" descr="Ball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243" y="1428648"/>
            <a:ext cx="3440782" cy="51611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829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307969"/>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5400" dirty="0">
                <a:solidFill>
                  <a:schemeClr val="tx1"/>
                </a:solidFill>
              </a:rPr>
              <a:t>natural exposure</a:t>
            </a:r>
            <a:endParaRPr lang="en-US" sz="5400" dirty="0">
              <a:solidFill>
                <a:schemeClr val="tx1"/>
              </a:solidFill>
            </a:endParaRPr>
          </a:p>
        </p:txBody>
      </p:sp>
      <p:sp>
        <p:nvSpPr>
          <p:cNvPr id="4" name="TextBox 3"/>
          <p:cNvSpPr txBox="1"/>
          <p:nvPr/>
        </p:nvSpPr>
        <p:spPr>
          <a:xfrm>
            <a:off x="1524001" y="1376279"/>
            <a:ext cx="3611953" cy="3539430"/>
          </a:xfrm>
          <a:prstGeom prst="rect">
            <a:avLst/>
          </a:prstGeom>
          <a:noFill/>
        </p:spPr>
        <p:txBody>
          <a:bodyPr wrap="square" rtlCol="0">
            <a:spAutoFit/>
          </a:bodyPr>
          <a:lstStyle/>
          <a:p>
            <a:r>
              <a:rPr lang="en-CA" sz="4400" dirty="0">
                <a:latin typeface="Callie Hand"/>
                <a:cs typeface="Callie Hand"/>
              </a:rPr>
              <a:t>Definition:</a:t>
            </a:r>
          </a:p>
          <a:p>
            <a:r>
              <a:rPr lang="en-CA" dirty="0"/>
              <a:t>Exposure refers to how much light is present in the photograph. Typically, a photo should mirror the brightness of its real-life subject. </a:t>
            </a:r>
          </a:p>
          <a:p>
            <a:endParaRPr lang="en-CA" dirty="0"/>
          </a:p>
          <a:p>
            <a:r>
              <a:rPr lang="en-CA" b="1" dirty="0">
                <a:solidFill>
                  <a:schemeClr val="tx2"/>
                </a:solidFill>
              </a:rPr>
              <a:t>“Over-exposure” </a:t>
            </a:r>
            <a:r>
              <a:rPr lang="en-CA" dirty="0"/>
              <a:t>describes a photo that is </a:t>
            </a:r>
            <a:r>
              <a:rPr lang="en-CA" dirty="0">
                <a:solidFill>
                  <a:srgbClr val="D1282E"/>
                </a:solidFill>
              </a:rPr>
              <a:t>too bright. </a:t>
            </a:r>
          </a:p>
          <a:p>
            <a:endParaRPr lang="en-CA" dirty="0"/>
          </a:p>
          <a:p>
            <a:r>
              <a:rPr lang="en-CA" b="1" dirty="0">
                <a:solidFill>
                  <a:srgbClr val="D1282E"/>
                </a:solidFill>
              </a:rPr>
              <a:t>“Under-exposure” </a:t>
            </a:r>
            <a:r>
              <a:rPr lang="en-CA" dirty="0"/>
              <a:t>describes a photo that is </a:t>
            </a:r>
            <a:r>
              <a:rPr lang="en-CA" dirty="0">
                <a:solidFill>
                  <a:srgbClr val="D1282E"/>
                </a:solidFill>
              </a:rPr>
              <a:t>too dark.</a:t>
            </a:r>
            <a:endParaRPr lang="en-US" dirty="0">
              <a:solidFill>
                <a:srgbClr val="D1282E"/>
              </a:solidFill>
            </a:endParaRPr>
          </a:p>
        </p:txBody>
      </p:sp>
      <p:sp>
        <p:nvSpPr>
          <p:cNvPr id="5" name="TextBox 4"/>
          <p:cNvSpPr txBox="1"/>
          <p:nvPr/>
        </p:nvSpPr>
        <p:spPr>
          <a:xfrm>
            <a:off x="1742307" y="5389692"/>
            <a:ext cx="8828790" cy="1323439"/>
          </a:xfrm>
          <a:prstGeom prst="rect">
            <a:avLst/>
          </a:prstGeom>
          <a:noFill/>
        </p:spPr>
        <p:txBody>
          <a:bodyPr wrap="square" rtlCol="0">
            <a:spAutoFit/>
          </a:bodyPr>
          <a:lstStyle/>
          <a:p>
            <a:r>
              <a:rPr lang="en-CA" sz="4400" dirty="0">
                <a:latin typeface="Callie Hand"/>
                <a:cs typeface="Callie Hand"/>
              </a:rPr>
              <a:t>Example: </a:t>
            </a:r>
          </a:p>
          <a:p>
            <a:r>
              <a:rPr lang="en-CA" dirty="0"/>
              <a:t>The photographer made sure to take this photo at the correct time of day, using the right lighting settings on his/her cameras. </a:t>
            </a:r>
            <a:endParaRPr lang="en-US" dirty="0"/>
          </a:p>
        </p:txBody>
      </p:sp>
      <p:pic>
        <p:nvPicPr>
          <p:cNvPr id="2" name="Picture 1" descr="CombineCorrectExp_500x3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877" y="1643982"/>
            <a:ext cx="5020671" cy="36209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1054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a:solidFill>
                  <a:schemeClr val="tx1"/>
                </a:solidFill>
              </a:rPr>
              <a:t>SHARP FOCUS</a:t>
            </a:r>
            <a:endParaRPr lang="en-US" sz="6600" dirty="0">
              <a:solidFill>
                <a:schemeClr val="tx1"/>
              </a:solidFill>
            </a:endParaRPr>
          </a:p>
        </p:txBody>
      </p:sp>
      <p:sp>
        <p:nvSpPr>
          <p:cNvPr id="4" name="TextBox 3"/>
          <p:cNvSpPr txBox="1"/>
          <p:nvPr/>
        </p:nvSpPr>
        <p:spPr>
          <a:xfrm>
            <a:off x="7537311" y="1476309"/>
            <a:ext cx="3033786" cy="3816429"/>
          </a:xfrm>
          <a:prstGeom prst="rect">
            <a:avLst/>
          </a:prstGeom>
          <a:noFill/>
        </p:spPr>
        <p:txBody>
          <a:bodyPr wrap="square" rtlCol="0">
            <a:spAutoFit/>
          </a:bodyPr>
          <a:lstStyle/>
          <a:p>
            <a:r>
              <a:rPr lang="en-CA" sz="4400" dirty="0">
                <a:latin typeface="Callie Hand"/>
                <a:cs typeface="Callie Hand"/>
              </a:rPr>
              <a:t>Definition:</a:t>
            </a:r>
          </a:p>
          <a:p>
            <a:r>
              <a:rPr lang="en-CA" dirty="0"/>
              <a:t>Your photograph’s contents or, at least, your photo’s subject, should be in sharp focus, meaning that they are crisp and clear. Pictures can be out of focus as a result of moving the camera while taking the photo, or by using incorrect camera settings.</a:t>
            </a:r>
            <a:endParaRPr lang="en-CA" dirty="0"/>
          </a:p>
          <a:p>
            <a:r>
              <a:rPr lang="en-CA" dirty="0"/>
              <a:t/>
            </a:r>
            <a:br>
              <a:rPr lang="en-CA" dirty="0"/>
            </a:br>
            <a:endParaRPr lang="en-US" dirty="0"/>
          </a:p>
        </p:txBody>
      </p:sp>
      <p:sp>
        <p:nvSpPr>
          <p:cNvPr id="5" name="TextBox 4"/>
          <p:cNvSpPr txBox="1"/>
          <p:nvPr/>
        </p:nvSpPr>
        <p:spPr>
          <a:xfrm>
            <a:off x="1742307" y="5113342"/>
            <a:ext cx="8828790" cy="1323439"/>
          </a:xfrm>
          <a:prstGeom prst="rect">
            <a:avLst/>
          </a:prstGeom>
          <a:noFill/>
        </p:spPr>
        <p:txBody>
          <a:bodyPr wrap="square" rtlCol="0">
            <a:spAutoFit/>
          </a:bodyPr>
          <a:lstStyle/>
          <a:p>
            <a:r>
              <a:rPr lang="en-CA" sz="4400" dirty="0">
                <a:latin typeface="Callie Hand"/>
                <a:cs typeface="Callie Hand"/>
              </a:rPr>
              <a:t>Example: </a:t>
            </a:r>
          </a:p>
          <a:p>
            <a:r>
              <a:rPr lang="en-CA" dirty="0"/>
              <a:t>In this photograph, the outline of each part of the gazebo, trees, snow, and shadows are crisp, clean, and clear, allowing the viewer a clear idea of the photo’s contents.</a:t>
            </a:r>
            <a:endParaRPr lang="en-US" dirty="0"/>
          </a:p>
        </p:txBody>
      </p:sp>
      <p:pic>
        <p:nvPicPr>
          <p:cNvPr id="2" name="Picture 1" descr="wedding.jp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017709" y="1666754"/>
            <a:ext cx="5197105" cy="34664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818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a:solidFill>
                  <a:schemeClr val="tx1"/>
                </a:solidFill>
              </a:rPr>
              <a:t>Fill the Frame</a:t>
            </a:r>
            <a:endParaRPr lang="en-US" sz="6600" dirty="0">
              <a:solidFill>
                <a:schemeClr val="tx1"/>
              </a:solidFill>
            </a:endParaRPr>
          </a:p>
        </p:txBody>
      </p:sp>
      <p:sp>
        <p:nvSpPr>
          <p:cNvPr id="4" name="TextBox 3"/>
          <p:cNvSpPr txBox="1"/>
          <p:nvPr/>
        </p:nvSpPr>
        <p:spPr>
          <a:xfrm>
            <a:off x="1742307" y="1448489"/>
            <a:ext cx="3033786" cy="3262432"/>
          </a:xfrm>
          <a:prstGeom prst="rect">
            <a:avLst/>
          </a:prstGeom>
          <a:noFill/>
        </p:spPr>
        <p:txBody>
          <a:bodyPr wrap="square" rtlCol="0">
            <a:spAutoFit/>
          </a:bodyPr>
          <a:lstStyle/>
          <a:p>
            <a:r>
              <a:rPr lang="en-CA" sz="4400" dirty="0">
                <a:latin typeface="Callie Hand"/>
                <a:cs typeface="Callie Hand"/>
              </a:rPr>
              <a:t>Definition:</a:t>
            </a:r>
          </a:p>
          <a:p>
            <a:r>
              <a:rPr lang="en-CA" dirty="0"/>
              <a:t>Many photos are more attractive if the subject is large and clearly visible. If the majority of the frame is filled with the subject, it is much easier to focus in on its details, rather than get lost in unnecessary and, often, repetitive background space.</a:t>
            </a:r>
            <a:endParaRPr lang="en-US" dirty="0"/>
          </a:p>
        </p:txBody>
      </p:sp>
      <p:sp>
        <p:nvSpPr>
          <p:cNvPr id="5" name="TextBox 4"/>
          <p:cNvSpPr txBox="1"/>
          <p:nvPr/>
        </p:nvSpPr>
        <p:spPr>
          <a:xfrm>
            <a:off x="1742307" y="5113341"/>
            <a:ext cx="8828790" cy="1600438"/>
          </a:xfrm>
          <a:prstGeom prst="rect">
            <a:avLst/>
          </a:prstGeom>
          <a:noFill/>
        </p:spPr>
        <p:txBody>
          <a:bodyPr wrap="square" rtlCol="0">
            <a:spAutoFit/>
          </a:bodyPr>
          <a:lstStyle/>
          <a:p>
            <a:r>
              <a:rPr lang="en-CA" sz="4400" dirty="0">
                <a:latin typeface="Callie Hand"/>
                <a:cs typeface="Callie Hand"/>
              </a:rPr>
              <a:t>Example: </a:t>
            </a:r>
          </a:p>
          <a:p>
            <a:r>
              <a:rPr lang="en-CA" dirty="0"/>
              <a:t>Notice how the photographer framed the fox from head to toe, rather than include excess background and foreground snow and mountains. There is just enough background to balance the photo, add a touch of context, and keep the 16:9 ratio.</a:t>
            </a:r>
            <a:endParaRPr lang="en-US" dirty="0"/>
          </a:p>
        </p:txBody>
      </p:sp>
      <p:pic>
        <p:nvPicPr>
          <p:cNvPr id="2" name="Picture 1" descr="FillTheFr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715" y="1813627"/>
            <a:ext cx="5290488" cy="31742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4670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228601"/>
            <a:ext cx="9184826" cy="1219888"/>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6600" dirty="0">
                <a:solidFill>
                  <a:schemeClr val="tx1"/>
                </a:solidFill>
              </a:rPr>
              <a:t>EVEN level</a:t>
            </a:r>
            <a:endParaRPr lang="en-US" sz="6600" dirty="0">
              <a:solidFill>
                <a:schemeClr val="tx1"/>
              </a:solidFill>
            </a:endParaRPr>
          </a:p>
        </p:txBody>
      </p:sp>
      <p:sp>
        <p:nvSpPr>
          <p:cNvPr id="4" name="TextBox 3"/>
          <p:cNvSpPr txBox="1"/>
          <p:nvPr/>
        </p:nvSpPr>
        <p:spPr>
          <a:xfrm>
            <a:off x="7537311" y="1428647"/>
            <a:ext cx="3033786" cy="3262432"/>
          </a:xfrm>
          <a:prstGeom prst="rect">
            <a:avLst/>
          </a:prstGeom>
          <a:noFill/>
        </p:spPr>
        <p:txBody>
          <a:bodyPr wrap="square" rtlCol="0">
            <a:spAutoFit/>
          </a:bodyPr>
          <a:lstStyle/>
          <a:p>
            <a:r>
              <a:rPr lang="en-CA" sz="4400" dirty="0">
                <a:latin typeface="Callie Hand"/>
                <a:cs typeface="Callie Hand"/>
              </a:rPr>
              <a:t>Definition:</a:t>
            </a:r>
          </a:p>
          <a:p>
            <a:r>
              <a:rPr lang="en-CA" dirty="0"/>
              <a:t>The lines in your photograph should be straight (unless you are purposely using uneven lines to communicate a message), since symmetry is more visually appealing to the human eye, and it creates a more realistic representation of the photograph’s content.</a:t>
            </a:r>
            <a:endParaRPr lang="en-US" dirty="0"/>
          </a:p>
        </p:txBody>
      </p:sp>
      <p:sp>
        <p:nvSpPr>
          <p:cNvPr id="5" name="TextBox 4"/>
          <p:cNvSpPr txBox="1"/>
          <p:nvPr/>
        </p:nvSpPr>
        <p:spPr>
          <a:xfrm>
            <a:off x="1742307" y="5113342"/>
            <a:ext cx="8828790" cy="1323439"/>
          </a:xfrm>
          <a:prstGeom prst="rect">
            <a:avLst/>
          </a:prstGeom>
          <a:noFill/>
        </p:spPr>
        <p:txBody>
          <a:bodyPr wrap="square" rtlCol="0">
            <a:spAutoFit/>
          </a:bodyPr>
          <a:lstStyle/>
          <a:p>
            <a:r>
              <a:rPr lang="en-CA" sz="4400" dirty="0">
                <a:latin typeface="Callie Hand"/>
                <a:cs typeface="Callie Hand"/>
              </a:rPr>
              <a:t>Example: </a:t>
            </a:r>
          </a:p>
          <a:p>
            <a:r>
              <a:rPr lang="en-CA" dirty="0"/>
              <a:t>This photograph is naturally divided into 3 different layers, all of which create 2 even horizon lines when they meet (sky-sea, sea-sand)</a:t>
            </a:r>
            <a:endParaRPr lang="en-US" dirty="0"/>
          </a:p>
        </p:txBody>
      </p:sp>
      <p:pic>
        <p:nvPicPr>
          <p:cNvPr id="6" name="Picture 5" descr="Lev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843" y="1693831"/>
            <a:ext cx="5462476" cy="34195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1540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Widescreen</PresentationFormat>
  <Paragraphs>59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Callie Hand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BPSD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2015-10-30T15:06:28Z</dcterms:created>
  <dcterms:modified xsi:type="dcterms:W3CDTF">2015-10-30T15:06:43Z</dcterms:modified>
</cp:coreProperties>
</file>