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80" r:id="rId25"/>
    <p:sldId id="281" r:id="rId26"/>
    <p:sldId id="283" r:id="rId27"/>
    <p:sldId id="284" r:id="rId28"/>
    <p:sldId id="285" r:id="rId29"/>
    <p:sldId id="286" r:id="rId30"/>
    <p:sldId id="287" r:id="rId31"/>
    <p:sldId id="291" r:id="rId32"/>
    <p:sldId id="288" r:id="rId33"/>
    <p:sldId id="289" r:id="rId34"/>
    <p:sldId id="292" r:id="rId35"/>
    <p:sldId id="293" r:id="rId36"/>
    <p:sldId id="290"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65" autoAdjust="0"/>
    <p:restoredTop sz="93421" autoAdjust="0"/>
  </p:normalViewPr>
  <p:slideViewPr>
    <p:cSldViewPr>
      <p:cViewPr varScale="1">
        <p:scale>
          <a:sx n="54" d="100"/>
          <a:sy n="54" d="100"/>
        </p:scale>
        <p:origin x="78" y="3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9EA567-E734-4FE2-B70C-921403F0AD7D}" type="datetimeFigureOut">
              <a:rPr lang="en-CA" smtClean="0"/>
              <a:t>25/05/2016</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B7298F-291B-4B29-AF68-349F86712CA3}" type="slidenum">
              <a:rPr lang="en-CA" smtClean="0"/>
              <a:t>‹#›</a:t>
            </a:fld>
            <a:endParaRPr lang="en-CA"/>
          </a:p>
        </p:txBody>
      </p:sp>
    </p:spTree>
    <p:extLst>
      <p:ext uri="{BB962C8B-B14F-4D97-AF65-F5344CB8AC3E}">
        <p14:creationId xmlns:p14="http://schemas.microsoft.com/office/powerpoint/2010/main" val="345693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DB7298F-291B-4B29-AF68-349F86712CA3}" type="slidenum">
              <a:rPr lang="en-CA" smtClean="0"/>
              <a:t>19</a:t>
            </a:fld>
            <a:endParaRPr lang="en-CA"/>
          </a:p>
        </p:txBody>
      </p:sp>
    </p:spTree>
    <p:extLst>
      <p:ext uri="{BB962C8B-B14F-4D97-AF65-F5344CB8AC3E}">
        <p14:creationId xmlns:p14="http://schemas.microsoft.com/office/powerpoint/2010/main" val="2883668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B7298F-291B-4B29-AF68-349F86712CA3}" type="slidenum">
              <a:rPr lang="en-CA" smtClean="0"/>
              <a:t>35</a:t>
            </a:fld>
            <a:endParaRPr lang="en-CA"/>
          </a:p>
        </p:txBody>
      </p:sp>
    </p:spTree>
    <p:extLst>
      <p:ext uri="{BB962C8B-B14F-4D97-AF65-F5344CB8AC3E}">
        <p14:creationId xmlns:p14="http://schemas.microsoft.com/office/powerpoint/2010/main" val="1610141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DB1EF00B-D13C-43BA-8DAC-248E5A4ADFEB}" type="datetimeFigureOut">
              <a:rPr lang="en-CA" smtClean="0"/>
              <a:t>25/05/2016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20A329B-D8D6-482A-A382-E7CB8AFCC11A}" type="slidenum">
              <a:rPr lang="en-CA" smtClean="0"/>
              <a:t>‹#›</a:t>
            </a:fld>
            <a:endParaRPr lang="en-CA"/>
          </a:p>
        </p:txBody>
      </p:sp>
    </p:spTree>
    <p:extLst>
      <p:ext uri="{BB962C8B-B14F-4D97-AF65-F5344CB8AC3E}">
        <p14:creationId xmlns:p14="http://schemas.microsoft.com/office/powerpoint/2010/main" val="624489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DB1EF00B-D13C-43BA-8DAC-248E5A4ADFEB}" type="datetimeFigureOut">
              <a:rPr lang="en-CA" smtClean="0"/>
              <a:t>25/05/2016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20A329B-D8D6-482A-A382-E7CB8AFCC11A}" type="slidenum">
              <a:rPr lang="en-CA" smtClean="0"/>
              <a:t>‹#›</a:t>
            </a:fld>
            <a:endParaRPr lang="en-CA"/>
          </a:p>
        </p:txBody>
      </p:sp>
    </p:spTree>
    <p:extLst>
      <p:ext uri="{BB962C8B-B14F-4D97-AF65-F5344CB8AC3E}">
        <p14:creationId xmlns:p14="http://schemas.microsoft.com/office/powerpoint/2010/main" val="2580850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DB1EF00B-D13C-43BA-8DAC-248E5A4ADFEB}" type="datetimeFigureOut">
              <a:rPr lang="en-CA" smtClean="0"/>
              <a:t>25/05/2016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20A329B-D8D6-482A-A382-E7CB8AFCC11A}" type="slidenum">
              <a:rPr lang="en-CA" smtClean="0"/>
              <a:t>‹#›</a:t>
            </a:fld>
            <a:endParaRPr lang="en-CA"/>
          </a:p>
        </p:txBody>
      </p:sp>
    </p:spTree>
    <p:extLst>
      <p:ext uri="{BB962C8B-B14F-4D97-AF65-F5344CB8AC3E}">
        <p14:creationId xmlns:p14="http://schemas.microsoft.com/office/powerpoint/2010/main" val="414976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DB1EF00B-D13C-43BA-8DAC-248E5A4ADFEB}" type="datetimeFigureOut">
              <a:rPr lang="en-CA" smtClean="0"/>
              <a:t>25/05/2016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20A329B-D8D6-482A-A382-E7CB8AFCC11A}" type="slidenum">
              <a:rPr lang="en-CA" smtClean="0"/>
              <a:t>‹#›</a:t>
            </a:fld>
            <a:endParaRPr lang="en-CA"/>
          </a:p>
        </p:txBody>
      </p:sp>
    </p:spTree>
    <p:extLst>
      <p:ext uri="{BB962C8B-B14F-4D97-AF65-F5344CB8AC3E}">
        <p14:creationId xmlns:p14="http://schemas.microsoft.com/office/powerpoint/2010/main" val="4178026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1EF00B-D13C-43BA-8DAC-248E5A4ADFEB}" type="datetimeFigureOut">
              <a:rPr lang="en-CA" smtClean="0"/>
              <a:t>25/05/2016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20A329B-D8D6-482A-A382-E7CB8AFCC11A}" type="slidenum">
              <a:rPr lang="en-CA" smtClean="0"/>
              <a:t>‹#›</a:t>
            </a:fld>
            <a:endParaRPr lang="en-CA"/>
          </a:p>
        </p:txBody>
      </p:sp>
    </p:spTree>
    <p:extLst>
      <p:ext uri="{BB962C8B-B14F-4D97-AF65-F5344CB8AC3E}">
        <p14:creationId xmlns:p14="http://schemas.microsoft.com/office/powerpoint/2010/main" val="2353249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DB1EF00B-D13C-43BA-8DAC-248E5A4ADFEB}" type="datetimeFigureOut">
              <a:rPr lang="en-CA" smtClean="0"/>
              <a:t>25/05/2016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20A329B-D8D6-482A-A382-E7CB8AFCC11A}" type="slidenum">
              <a:rPr lang="en-CA" smtClean="0"/>
              <a:t>‹#›</a:t>
            </a:fld>
            <a:endParaRPr lang="en-CA"/>
          </a:p>
        </p:txBody>
      </p:sp>
    </p:spTree>
    <p:extLst>
      <p:ext uri="{BB962C8B-B14F-4D97-AF65-F5344CB8AC3E}">
        <p14:creationId xmlns:p14="http://schemas.microsoft.com/office/powerpoint/2010/main" val="308268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DB1EF00B-D13C-43BA-8DAC-248E5A4ADFEB}" type="datetimeFigureOut">
              <a:rPr lang="en-CA" smtClean="0"/>
              <a:t>25/05/2016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720A329B-D8D6-482A-A382-E7CB8AFCC11A}" type="slidenum">
              <a:rPr lang="en-CA" smtClean="0"/>
              <a:t>‹#›</a:t>
            </a:fld>
            <a:endParaRPr lang="en-CA"/>
          </a:p>
        </p:txBody>
      </p:sp>
    </p:spTree>
    <p:extLst>
      <p:ext uri="{BB962C8B-B14F-4D97-AF65-F5344CB8AC3E}">
        <p14:creationId xmlns:p14="http://schemas.microsoft.com/office/powerpoint/2010/main" val="2324746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DB1EF00B-D13C-43BA-8DAC-248E5A4ADFEB}" type="datetimeFigureOut">
              <a:rPr lang="en-CA" smtClean="0"/>
              <a:t>25/05/2016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720A329B-D8D6-482A-A382-E7CB8AFCC11A}" type="slidenum">
              <a:rPr lang="en-CA" smtClean="0"/>
              <a:t>‹#›</a:t>
            </a:fld>
            <a:endParaRPr lang="en-CA"/>
          </a:p>
        </p:txBody>
      </p:sp>
    </p:spTree>
    <p:extLst>
      <p:ext uri="{BB962C8B-B14F-4D97-AF65-F5344CB8AC3E}">
        <p14:creationId xmlns:p14="http://schemas.microsoft.com/office/powerpoint/2010/main" val="3649013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1EF00B-D13C-43BA-8DAC-248E5A4ADFEB}" type="datetimeFigureOut">
              <a:rPr lang="en-CA" smtClean="0"/>
              <a:t>25/05/2016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720A329B-D8D6-482A-A382-E7CB8AFCC11A}" type="slidenum">
              <a:rPr lang="en-CA" smtClean="0"/>
              <a:t>‹#›</a:t>
            </a:fld>
            <a:endParaRPr lang="en-CA"/>
          </a:p>
        </p:txBody>
      </p:sp>
    </p:spTree>
    <p:extLst>
      <p:ext uri="{BB962C8B-B14F-4D97-AF65-F5344CB8AC3E}">
        <p14:creationId xmlns:p14="http://schemas.microsoft.com/office/powerpoint/2010/main" val="4176630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1EF00B-D13C-43BA-8DAC-248E5A4ADFEB}" type="datetimeFigureOut">
              <a:rPr lang="en-CA" smtClean="0"/>
              <a:t>25/05/2016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20A329B-D8D6-482A-A382-E7CB8AFCC11A}" type="slidenum">
              <a:rPr lang="en-CA" smtClean="0"/>
              <a:t>‹#›</a:t>
            </a:fld>
            <a:endParaRPr lang="en-CA"/>
          </a:p>
        </p:txBody>
      </p:sp>
    </p:spTree>
    <p:extLst>
      <p:ext uri="{BB962C8B-B14F-4D97-AF65-F5344CB8AC3E}">
        <p14:creationId xmlns:p14="http://schemas.microsoft.com/office/powerpoint/2010/main" val="1288359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1EF00B-D13C-43BA-8DAC-248E5A4ADFEB}" type="datetimeFigureOut">
              <a:rPr lang="en-CA" smtClean="0"/>
              <a:t>25/05/2016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20A329B-D8D6-482A-A382-E7CB8AFCC11A}" type="slidenum">
              <a:rPr lang="en-CA" smtClean="0"/>
              <a:t>‹#›</a:t>
            </a:fld>
            <a:endParaRPr lang="en-CA"/>
          </a:p>
        </p:txBody>
      </p:sp>
    </p:spTree>
    <p:extLst>
      <p:ext uri="{BB962C8B-B14F-4D97-AF65-F5344CB8AC3E}">
        <p14:creationId xmlns:p14="http://schemas.microsoft.com/office/powerpoint/2010/main" val="952350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1EF00B-D13C-43BA-8DAC-248E5A4ADFEB}" type="datetimeFigureOut">
              <a:rPr lang="en-CA" smtClean="0"/>
              <a:t>25/05/2016</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A329B-D8D6-482A-A382-E7CB8AFCC11A}" type="slidenum">
              <a:rPr lang="en-CA" smtClean="0"/>
              <a:t>‹#›</a:t>
            </a:fld>
            <a:endParaRPr lang="en-CA"/>
          </a:p>
        </p:txBody>
      </p:sp>
    </p:spTree>
    <p:extLst>
      <p:ext uri="{BB962C8B-B14F-4D97-AF65-F5344CB8AC3E}">
        <p14:creationId xmlns:p14="http://schemas.microsoft.com/office/powerpoint/2010/main" val="214683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CA" b="1" dirty="0">
                <a:solidFill>
                  <a:srgbClr val="00B0F0"/>
                </a:solidFill>
                <a:latin typeface="Century Gothic" pitchFamily="34" charset="0"/>
              </a:rPr>
              <a:t>H</a:t>
            </a:r>
            <a:r>
              <a:rPr lang="en-CA" b="1" dirty="0">
                <a:latin typeface="Century Gothic" pitchFamily="34" charset="0"/>
              </a:rPr>
              <a:t>OW </a:t>
            </a:r>
            <a:r>
              <a:rPr lang="en-CA" b="1" dirty="0">
                <a:solidFill>
                  <a:srgbClr val="00B0F0"/>
                </a:solidFill>
                <a:latin typeface="Century Gothic" pitchFamily="34" charset="0"/>
              </a:rPr>
              <a:t>T</a:t>
            </a:r>
            <a:r>
              <a:rPr lang="en-CA" b="1" dirty="0">
                <a:latin typeface="Century Gothic" pitchFamily="34" charset="0"/>
              </a:rPr>
              <a:t>O </a:t>
            </a:r>
            <a:r>
              <a:rPr lang="en-CA" b="1" dirty="0">
                <a:solidFill>
                  <a:srgbClr val="00B0F0"/>
                </a:solidFill>
                <a:latin typeface="Century Gothic" pitchFamily="34" charset="0"/>
              </a:rPr>
              <a:t>W</a:t>
            </a:r>
            <a:r>
              <a:rPr lang="en-CA" b="1" dirty="0">
                <a:latin typeface="Century Gothic" pitchFamily="34" charset="0"/>
              </a:rPr>
              <a:t>rite, </a:t>
            </a:r>
            <a:r>
              <a:rPr lang="en-CA" b="1" dirty="0">
                <a:solidFill>
                  <a:srgbClr val="00B0F0"/>
                </a:solidFill>
                <a:latin typeface="Century Gothic" pitchFamily="34" charset="0"/>
              </a:rPr>
              <a:t>F</a:t>
            </a:r>
            <a:r>
              <a:rPr lang="en-CA" b="1" dirty="0">
                <a:latin typeface="Century Gothic" pitchFamily="34" charset="0"/>
              </a:rPr>
              <a:t>ormat, &amp;</a:t>
            </a:r>
            <a:r>
              <a:rPr lang="en-CA" b="1" dirty="0" smtClean="0">
                <a:latin typeface="Century Gothic" pitchFamily="34" charset="0"/>
              </a:rPr>
              <a:t> </a:t>
            </a:r>
            <a:r>
              <a:rPr lang="en-CA" b="1" dirty="0">
                <a:solidFill>
                  <a:srgbClr val="00B0F0"/>
                </a:solidFill>
                <a:latin typeface="Century Gothic" pitchFamily="34" charset="0"/>
              </a:rPr>
              <a:t>O</a:t>
            </a:r>
            <a:r>
              <a:rPr lang="en-CA" b="1" dirty="0">
                <a:latin typeface="Century Gothic" pitchFamily="34" charset="0"/>
              </a:rPr>
              <a:t>rganize a </a:t>
            </a:r>
            <a:r>
              <a:rPr lang="en-CA" b="1" dirty="0">
                <a:solidFill>
                  <a:srgbClr val="00B0F0"/>
                </a:solidFill>
                <a:latin typeface="Century Gothic" pitchFamily="34" charset="0"/>
              </a:rPr>
              <a:t>S</a:t>
            </a:r>
            <a:r>
              <a:rPr lang="en-CA" b="1" dirty="0">
                <a:latin typeface="Century Gothic" pitchFamily="34" charset="0"/>
              </a:rPr>
              <a:t>cholarly </a:t>
            </a:r>
            <a:r>
              <a:rPr lang="en-CA" b="1" dirty="0">
                <a:solidFill>
                  <a:srgbClr val="00B0F0"/>
                </a:solidFill>
                <a:latin typeface="Century Gothic" pitchFamily="34" charset="0"/>
              </a:rPr>
              <a:t>E</a:t>
            </a:r>
            <a:r>
              <a:rPr lang="en-CA" b="1" dirty="0">
                <a:latin typeface="Century Gothic" pitchFamily="34" charset="0"/>
              </a:rPr>
              <a:t>ssay</a:t>
            </a:r>
            <a:r>
              <a:rPr lang="en-CA" dirty="0"/>
              <a:t/>
            </a:r>
            <a:br>
              <a:rPr lang="en-CA" dirty="0"/>
            </a:br>
            <a:r>
              <a:rPr lang="en-CA" dirty="0" smtClean="0">
                <a:effectLst/>
              </a:rPr>
              <a:t/>
            </a:r>
            <a:br>
              <a:rPr lang="en-CA" dirty="0" smtClean="0">
                <a:effectLst/>
              </a:rPr>
            </a:br>
            <a:endParaRPr lang="en-CA" dirty="0"/>
          </a:p>
        </p:txBody>
      </p:sp>
      <p:sp>
        <p:nvSpPr>
          <p:cNvPr id="3" name="Subtitle 2"/>
          <p:cNvSpPr>
            <a:spLocks noGrp="1"/>
          </p:cNvSpPr>
          <p:nvPr>
            <p:ph type="subTitle" idx="1"/>
          </p:nvPr>
        </p:nvSpPr>
        <p:spPr>
          <a:xfrm>
            <a:off x="1403648" y="3068960"/>
            <a:ext cx="6400800" cy="1752600"/>
          </a:xfrm>
        </p:spPr>
        <p:txBody>
          <a:bodyPr/>
          <a:lstStyle/>
          <a:p>
            <a:r>
              <a:rPr lang="en-CA" dirty="0" smtClean="0">
                <a:latin typeface="High Tower Text" pitchFamily="18" charset="0"/>
              </a:rPr>
              <a:t>(A really long and rambling tutorial to help you through high school)</a:t>
            </a:r>
            <a:endParaRPr lang="en-CA" dirty="0">
              <a:latin typeface="High Tower Text" pitchFamily="18" charset="0"/>
            </a:endParaRPr>
          </a:p>
        </p:txBody>
      </p:sp>
    </p:spTree>
    <p:extLst>
      <p:ext uri="{BB962C8B-B14F-4D97-AF65-F5344CB8AC3E}">
        <p14:creationId xmlns:p14="http://schemas.microsoft.com/office/powerpoint/2010/main" val="34383154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908720"/>
            <a:ext cx="8697144" cy="4813995"/>
          </a:xfrm>
        </p:spPr>
        <p:txBody>
          <a:bodyPr>
            <a:normAutofit/>
          </a:bodyPr>
          <a:lstStyle/>
          <a:p>
            <a:pPr marL="0" indent="0">
              <a:buNone/>
            </a:pPr>
            <a:r>
              <a:rPr lang="en-CA" b="1" dirty="0">
                <a:solidFill>
                  <a:srgbClr val="00B0F0"/>
                </a:solidFill>
                <a:latin typeface="High Tower Text" pitchFamily="18" charset="0"/>
              </a:rPr>
              <a:t>The Thesis Statement: </a:t>
            </a:r>
            <a:r>
              <a:rPr lang="en-CA" dirty="0">
                <a:latin typeface="High Tower Text" pitchFamily="18" charset="0"/>
              </a:rPr>
              <a:t>Can, technically, be anywhere within the introduction BUT </a:t>
            </a:r>
            <a:endParaRPr lang="en-CA" dirty="0" smtClean="0">
              <a:effectLst/>
              <a:latin typeface="High Tower Text" pitchFamily="18" charset="0"/>
            </a:endParaRPr>
          </a:p>
          <a:p>
            <a:pPr marL="0" indent="0">
              <a:buNone/>
            </a:pPr>
            <a:r>
              <a:rPr lang="en-CA" u="sng" dirty="0">
                <a:latin typeface="High Tower Text" pitchFamily="18" charset="0"/>
              </a:rPr>
              <a:t>it is usually most effective at the end</a:t>
            </a:r>
            <a:r>
              <a:rPr lang="en-CA" dirty="0">
                <a:latin typeface="High Tower Text" pitchFamily="18" charset="0"/>
              </a:rPr>
              <a:t>!</a:t>
            </a:r>
            <a:endParaRPr lang="en-CA" dirty="0" smtClean="0">
              <a:effectLst/>
              <a:latin typeface="High Tower Text" pitchFamily="18" charset="0"/>
            </a:endParaRPr>
          </a:p>
          <a:p>
            <a:pPr lvl="0"/>
            <a:r>
              <a:rPr lang="en-CA" sz="2800" dirty="0">
                <a:latin typeface="High Tower Text" pitchFamily="18" charset="0"/>
              </a:rPr>
              <a:t>Consists of </a:t>
            </a:r>
            <a:r>
              <a:rPr lang="en-CA" sz="2800" u="sng" dirty="0">
                <a:solidFill>
                  <a:schemeClr val="tx1">
                    <a:lumMod val="65000"/>
                    <a:lumOff val="35000"/>
                  </a:schemeClr>
                </a:solidFill>
                <a:latin typeface="High Tower Text" pitchFamily="18" charset="0"/>
              </a:rPr>
              <a:t>2 parts:</a:t>
            </a:r>
            <a:r>
              <a:rPr lang="en-CA" sz="2800" dirty="0">
                <a:solidFill>
                  <a:schemeClr val="tx1">
                    <a:lumMod val="65000"/>
                    <a:lumOff val="35000"/>
                  </a:schemeClr>
                </a:solidFill>
                <a:latin typeface="High Tower Text" pitchFamily="18" charset="0"/>
              </a:rPr>
              <a:t> </a:t>
            </a:r>
          </a:p>
          <a:p>
            <a:pPr marL="0" indent="0">
              <a:buNone/>
            </a:pPr>
            <a:r>
              <a:rPr lang="en-CA" sz="2800" dirty="0" smtClean="0">
                <a:latin typeface="High Tower Text" pitchFamily="18" charset="0"/>
              </a:rPr>
              <a:t>	</a:t>
            </a:r>
            <a:r>
              <a:rPr lang="en-CA" sz="2800" dirty="0" smtClean="0">
                <a:solidFill>
                  <a:srgbClr val="00B0F0"/>
                </a:solidFill>
                <a:latin typeface="High Tower Text" pitchFamily="18" charset="0"/>
              </a:rPr>
              <a:t>1</a:t>
            </a:r>
            <a:r>
              <a:rPr lang="en-CA" sz="2800" dirty="0">
                <a:solidFill>
                  <a:srgbClr val="00B0F0"/>
                </a:solidFill>
                <a:latin typeface="High Tower Text" pitchFamily="18" charset="0"/>
              </a:rPr>
              <a:t>) The Main Idea </a:t>
            </a:r>
            <a:r>
              <a:rPr lang="en-CA" sz="2800" dirty="0">
                <a:latin typeface="High Tower Text" pitchFamily="18" charset="0"/>
              </a:rPr>
              <a:t>(your topic, and what </a:t>
            </a:r>
            <a:r>
              <a:rPr lang="en-CA" sz="2800" dirty="0" smtClean="0">
                <a:latin typeface="High Tower Text" pitchFamily="18" charset="0"/>
              </a:rPr>
              <a:t>you </a:t>
            </a:r>
            <a:r>
              <a:rPr lang="en-CA" sz="2800" dirty="0">
                <a:latin typeface="High Tower Text" pitchFamily="18" charset="0"/>
              </a:rPr>
              <a:t>are </a:t>
            </a:r>
            <a:r>
              <a:rPr lang="en-CA" sz="2800" dirty="0" smtClean="0">
                <a:latin typeface="High Tower Text" pitchFamily="18" charset="0"/>
              </a:rPr>
              <a:t>	going </a:t>
            </a:r>
            <a:r>
              <a:rPr lang="en-CA" sz="2800" dirty="0">
                <a:latin typeface="High Tower Text" pitchFamily="18" charset="0"/>
              </a:rPr>
              <a:t>to do with it)</a:t>
            </a:r>
          </a:p>
          <a:p>
            <a:pPr marL="0" indent="0">
              <a:buNone/>
            </a:pPr>
            <a:r>
              <a:rPr lang="en-CA" sz="2800" dirty="0" smtClean="0">
                <a:solidFill>
                  <a:srgbClr val="00B0F0"/>
                </a:solidFill>
                <a:latin typeface="High Tower Text" pitchFamily="18" charset="0"/>
              </a:rPr>
              <a:t>	2</a:t>
            </a:r>
            <a:r>
              <a:rPr lang="en-CA" sz="2800" dirty="0">
                <a:solidFill>
                  <a:srgbClr val="00B0F0"/>
                </a:solidFill>
                <a:latin typeface="High Tower Text" pitchFamily="18" charset="0"/>
              </a:rPr>
              <a:t>) The Roadmap </a:t>
            </a:r>
            <a:r>
              <a:rPr lang="en-CA" sz="2800" dirty="0">
                <a:latin typeface="High Tower Text" pitchFamily="18" charset="0"/>
              </a:rPr>
              <a:t>(the </a:t>
            </a:r>
            <a:r>
              <a:rPr lang="en-CA" sz="2800" dirty="0" smtClean="0">
                <a:latin typeface="High Tower Text" pitchFamily="18" charset="0"/>
              </a:rPr>
              <a:t>specific evidence/sub-ideas 	that </a:t>
            </a:r>
            <a:r>
              <a:rPr lang="en-CA" sz="2800" dirty="0">
                <a:latin typeface="High Tower Text" pitchFamily="18" charset="0"/>
              </a:rPr>
              <a:t>support your </a:t>
            </a:r>
            <a:r>
              <a:rPr lang="en-CA" sz="2800" dirty="0" smtClean="0">
                <a:latin typeface="High Tower Text" pitchFamily="18" charset="0"/>
              </a:rPr>
              <a:t>Main </a:t>
            </a:r>
            <a:r>
              <a:rPr lang="en-CA" sz="2800" dirty="0">
                <a:latin typeface="High Tower Text" pitchFamily="18" charset="0"/>
              </a:rPr>
              <a:t>Idea)</a:t>
            </a:r>
          </a:p>
          <a:p>
            <a:endParaRPr lang="en-CA" dirty="0"/>
          </a:p>
        </p:txBody>
      </p:sp>
    </p:spTree>
    <p:extLst>
      <p:ext uri="{BB962C8B-B14F-4D97-AF65-F5344CB8AC3E}">
        <p14:creationId xmlns:p14="http://schemas.microsoft.com/office/powerpoint/2010/main" val="2861955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2003" y="1556792"/>
            <a:ext cx="8229600" cy="4525963"/>
          </a:xfrm>
        </p:spPr>
        <p:txBody>
          <a:bodyPr>
            <a:normAutofit/>
          </a:bodyPr>
          <a:lstStyle/>
          <a:p>
            <a:pPr marL="0" indent="0">
              <a:buNone/>
            </a:pPr>
            <a:r>
              <a:rPr lang="en-CA" sz="2800" u="sng" dirty="0" smtClean="0">
                <a:solidFill>
                  <a:srgbClr val="00B0F0"/>
                </a:solidFill>
                <a:latin typeface="Century Gothic" pitchFamily="34" charset="0"/>
              </a:rPr>
              <a:t>An Example of a Thesis Statement:</a:t>
            </a:r>
            <a:endParaRPr lang="en-CA" sz="2800" u="sng" dirty="0">
              <a:solidFill>
                <a:srgbClr val="00B0F0"/>
              </a:solidFill>
              <a:latin typeface="Century Gothic" pitchFamily="34" charset="0"/>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8421" t="58777" r="14512" b="20612"/>
          <a:stretch/>
        </p:blipFill>
        <p:spPr bwMode="auto">
          <a:xfrm>
            <a:off x="349418" y="2645302"/>
            <a:ext cx="8794582" cy="16892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96722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CA" u="sng" dirty="0" smtClean="0">
                <a:solidFill>
                  <a:srgbClr val="00B0F0"/>
                </a:solidFill>
                <a:latin typeface="Century Gothic" pitchFamily="34" charset="0"/>
              </a:rPr>
              <a:t/>
            </a:r>
            <a:br>
              <a:rPr lang="en-CA" u="sng" dirty="0" smtClean="0">
                <a:solidFill>
                  <a:srgbClr val="00B0F0"/>
                </a:solidFill>
                <a:latin typeface="Century Gothic" pitchFamily="34" charset="0"/>
              </a:rPr>
            </a:br>
            <a:r>
              <a:rPr lang="en-CA" u="sng" dirty="0" smtClean="0">
                <a:solidFill>
                  <a:srgbClr val="00B0F0"/>
                </a:solidFill>
                <a:latin typeface="Century Gothic" pitchFamily="34" charset="0"/>
              </a:rPr>
              <a:t/>
            </a:r>
            <a:br>
              <a:rPr lang="en-CA" u="sng" dirty="0" smtClean="0">
                <a:solidFill>
                  <a:srgbClr val="00B0F0"/>
                </a:solidFill>
                <a:latin typeface="Century Gothic" pitchFamily="34" charset="0"/>
              </a:rPr>
            </a:br>
            <a:r>
              <a:rPr lang="en-CA" u="sng" dirty="0" smtClean="0">
                <a:solidFill>
                  <a:srgbClr val="00B0F0"/>
                </a:solidFill>
                <a:latin typeface="Century Gothic" pitchFamily="34" charset="0"/>
              </a:rPr>
              <a:t>Tips</a:t>
            </a:r>
            <a:r>
              <a:rPr lang="en-CA" dirty="0" smtClean="0">
                <a:latin typeface="Century Gothic" pitchFamily="34" charset="0"/>
              </a:rPr>
              <a:t> for Writing a Thesis:</a:t>
            </a:r>
            <a:r>
              <a:rPr lang="en-CA" sz="4000" dirty="0" smtClean="0">
                <a:latin typeface="High Tower Text" pitchFamily="18" charset="0"/>
              </a:rPr>
              <a:t/>
            </a:r>
            <a:br>
              <a:rPr lang="en-CA" sz="4000" dirty="0" smtClean="0">
                <a:latin typeface="High Tower Text" pitchFamily="18" charset="0"/>
              </a:rPr>
            </a:br>
            <a:endParaRPr lang="en-CA" dirty="0"/>
          </a:p>
        </p:txBody>
      </p:sp>
      <p:sp>
        <p:nvSpPr>
          <p:cNvPr id="3" name="Content Placeholder 2"/>
          <p:cNvSpPr>
            <a:spLocks noGrp="1"/>
          </p:cNvSpPr>
          <p:nvPr>
            <p:ph idx="1"/>
          </p:nvPr>
        </p:nvSpPr>
        <p:spPr>
          <a:xfrm>
            <a:off x="467544" y="1700808"/>
            <a:ext cx="8229600" cy="4525963"/>
          </a:xfrm>
        </p:spPr>
        <p:txBody>
          <a:bodyPr>
            <a:normAutofit/>
          </a:bodyPr>
          <a:lstStyle/>
          <a:p>
            <a:pPr lvl="1"/>
            <a:r>
              <a:rPr lang="en-CA" dirty="0" smtClean="0">
                <a:latin typeface="High Tower Text" pitchFamily="18" charset="0"/>
              </a:rPr>
              <a:t>Ask </a:t>
            </a:r>
            <a:r>
              <a:rPr lang="en-CA" dirty="0">
                <a:latin typeface="High Tower Text" pitchFamily="18" charset="0"/>
              </a:rPr>
              <a:t>yourself “how,” and “why” questions to develop a solid and rich thesis</a:t>
            </a:r>
            <a:endParaRPr lang="en-CA" sz="2400" dirty="0">
              <a:latin typeface="High Tower Text" pitchFamily="18" charset="0"/>
            </a:endParaRPr>
          </a:p>
          <a:p>
            <a:pPr lvl="1"/>
            <a:r>
              <a:rPr lang="en-CA" dirty="0">
                <a:latin typeface="High Tower Text" pitchFamily="18" charset="0"/>
              </a:rPr>
              <a:t>Respond to the question in your own words; don’t simply rewrite it in sentence form (take your own stance and direction)</a:t>
            </a:r>
            <a:endParaRPr lang="en-CA" sz="2400" dirty="0">
              <a:latin typeface="High Tower Text" pitchFamily="18" charset="0"/>
            </a:endParaRPr>
          </a:p>
          <a:p>
            <a:pPr lvl="1"/>
            <a:r>
              <a:rPr lang="en-CA" dirty="0">
                <a:latin typeface="High Tower Text" pitchFamily="18" charset="0"/>
              </a:rPr>
              <a:t>The more detailed the thesis, the better – HOWEVER, make sure that you can sufficiently explore and develop each portion of your thesis</a:t>
            </a:r>
            <a:endParaRPr lang="en-CA" sz="2400" dirty="0">
              <a:latin typeface="High Tower Text" pitchFamily="18" charset="0"/>
            </a:endParaRPr>
          </a:p>
          <a:p>
            <a:endParaRPr lang="en-CA" dirty="0"/>
          </a:p>
        </p:txBody>
      </p:sp>
    </p:spTree>
    <p:extLst>
      <p:ext uri="{BB962C8B-B14F-4D97-AF65-F5344CB8AC3E}">
        <p14:creationId xmlns:p14="http://schemas.microsoft.com/office/powerpoint/2010/main" val="1262851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u="sng" dirty="0" smtClean="0">
                <a:solidFill>
                  <a:srgbClr val="00B0F0"/>
                </a:solidFill>
                <a:latin typeface="Century Gothic" pitchFamily="34" charset="0"/>
              </a:rPr>
              <a:t/>
            </a:r>
            <a:br>
              <a:rPr lang="en-CA" u="sng" dirty="0" smtClean="0">
                <a:solidFill>
                  <a:srgbClr val="00B0F0"/>
                </a:solidFill>
                <a:latin typeface="Century Gothic" pitchFamily="34" charset="0"/>
              </a:rPr>
            </a:br>
            <a:r>
              <a:rPr lang="en-CA" u="sng" dirty="0" smtClean="0">
                <a:solidFill>
                  <a:srgbClr val="00B0F0"/>
                </a:solidFill>
                <a:latin typeface="Century Gothic" pitchFamily="34" charset="0"/>
              </a:rPr>
              <a:t>BODY PARAGRAPHS</a:t>
            </a:r>
            <a:r>
              <a:rPr lang="en-CA" dirty="0" smtClean="0">
                <a:solidFill>
                  <a:srgbClr val="00B0F0"/>
                </a:solidFill>
                <a:latin typeface="Century Gothic" pitchFamily="34" charset="0"/>
              </a:rPr>
              <a:t/>
            </a:r>
            <a:br>
              <a:rPr lang="en-CA" dirty="0" smtClean="0">
                <a:solidFill>
                  <a:srgbClr val="00B0F0"/>
                </a:solidFill>
                <a:latin typeface="Century Gothic" pitchFamily="34" charset="0"/>
              </a:rPr>
            </a:br>
            <a:endParaRPr lang="en-CA" dirty="0">
              <a:solidFill>
                <a:srgbClr val="00B0F0"/>
              </a:solidFill>
              <a:latin typeface="Century Gothic" pitchFamily="34" charset="0"/>
            </a:endParaRPr>
          </a:p>
        </p:txBody>
      </p:sp>
      <p:sp>
        <p:nvSpPr>
          <p:cNvPr id="3" name="Content Placeholder 2"/>
          <p:cNvSpPr>
            <a:spLocks noGrp="1"/>
          </p:cNvSpPr>
          <p:nvPr>
            <p:ph idx="1"/>
          </p:nvPr>
        </p:nvSpPr>
        <p:spPr/>
        <p:txBody>
          <a:bodyPr>
            <a:normAutofit fontScale="85000" lnSpcReduction="20000"/>
          </a:bodyPr>
          <a:lstStyle/>
          <a:p>
            <a:pPr marL="0" indent="0">
              <a:buNone/>
            </a:pPr>
            <a:r>
              <a:rPr lang="en-CA" dirty="0" smtClean="0">
                <a:latin typeface="High Tower Text" pitchFamily="18" charset="0"/>
              </a:rPr>
              <a:t>The </a:t>
            </a:r>
            <a:r>
              <a:rPr lang="en-CA" dirty="0">
                <a:latin typeface="High Tower Text" pitchFamily="18" charset="0"/>
              </a:rPr>
              <a:t>body of an essay consists of a series of paragraphs, each of which contains a specific piece of evidence/sub-idea that supports the Thesis (main idea</a:t>
            </a:r>
            <a:r>
              <a:rPr lang="en-CA" dirty="0" smtClean="0">
                <a:latin typeface="High Tower Text" pitchFamily="18" charset="0"/>
              </a:rPr>
              <a:t>)</a:t>
            </a:r>
          </a:p>
          <a:p>
            <a:pPr marL="0" indent="0">
              <a:buNone/>
            </a:pPr>
            <a:endParaRPr lang="en-CA" dirty="0">
              <a:latin typeface="High Tower Text" pitchFamily="18" charset="0"/>
            </a:endParaRPr>
          </a:p>
          <a:p>
            <a:pPr lvl="0"/>
            <a:r>
              <a:rPr lang="en-CA" dirty="0">
                <a:latin typeface="High Tower Text" pitchFamily="18" charset="0"/>
              </a:rPr>
              <a:t>A standard high school essay (2-3 pages) consists of about </a:t>
            </a:r>
            <a:r>
              <a:rPr lang="en-CA" u="sng" dirty="0">
                <a:solidFill>
                  <a:srgbClr val="00B0F0"/>
                </a:solidFill>
                <a:latin typeface="High Tower Text" pitchFamily="18" charset="0"/>
              </a:rPr>
              <a:t>3 body paragraphs</a:t>
            </a:r>
            <a:r>
              <a:rPr lang="en-CA" dirty="0">
                <a:solidFill>
                  <a:srgbClr val="00B0F0"/>
                </a:solidFill>
                <a:latin typeface="High Tower Text" pitchFamily="18" charset="0"/>
              </a:rPr>
              <a:t> </a:t>
            </a:r>
            <a:r>
              <a:rPr lang="en-CA" dirty="0">
                <a:latin typeface="High Tower Text" pitchFamily="18" charset="0"/>
              </a:rPr>
              <a:t>(5 including the introduction and conclusion).</a:t>
            </a:r>
          </a:p>
          <a:p>
            <a:r>
              <a:rPr lang="en-CA" dirty="0">
                <a:latin typeface="High Tower Text" pitchFamily="18" charset="0"/>
              </a:rPr>
              <a:t>BUT</a:t>
            </a:r>
          </a:p>
          <a:p>
            <a:pPr lvl="0"/>
            <a:r>
              <a:rPr lang="en-CA" dirty="0">
                <a:latin typeface="High Tower Text" pitchFamily="18" charset="0"/>
              </a:rPr>
              <a:t>A paragraph </a:t>
            </a:r>
            <a:r>
              <a:rPr lang="en-CA" u="sng" dirty="0">
                <a:solidFill>
                  <a:srgbClr val="00B0F0"/>
                </a:solidFill>
                <a:latin typeface="High Tower Text" pitchFamily="18" charset="0"/>
              </a:rPr>
              <a:t>SHOULD NOT </a:t>
            </a:r>
            <a:r>
              <a:rPr lang="en-CA" u="sng" dirty="0">
                <a:latin typeface="High Tower Text" pitchFamily="18" charset="0"/>
              </a:rPr>
              <a:t>be longer than ¾ of a page</a:t>
            </a:r>
            <a:r>
              <a:rPr lang="en-CA" dirty="0">
                <a:latin typeface="High Tower Text" pitchFamily="18" charset="0"/>
              </a:rPr>
              <a:t> SO it is often necessary to increase the amount of paragraphs, depending on the amount of ideas you have </a:t>
            </a:r>
            <a:r>
              <a:rPr lang="en-CA" dirty="0">
                <a:latin typeface="High Tower Text" pitchFamily="18" charset="0"/>
                <a:sym typeface="Wingdings"/>
              </a:rPr>
              <a:t></a:t>
            </a:r>
            <a:endParaRPr lang="en-CA" dirty="0">
              <a:latin typeface="High Tower Text" pitchFamily="18" charset="0"/>
            </a:endParaRPr>
          </a:p>
          <a:p>
            <a:endParaRPr lang="en-CA" dirty="0"/>
          </a:p>
        </p:txBody>
      </p:sp>
    </p:spTree>
    <p:extLst>
      <p:ext uri="{BB962C8B-B14F-4D97-AF65-F5344CB8AC3E}">
        <p14:creationId xmlns:p14="http://schemas.microsoft.com/office/powerpoint/2010/main" val="16605963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29600" cy="6336704"/>
          </a:xfrm>
        </p:spPr>
        <p:txBody>
          <a:bodyPr>
            <a:normAutofit fontScale="92500" lnSpcReduction="10000"/>
          </a:bodyPr>
          <a:lstStyle/>
          <a:p>
            <a:pPr marL="0" indent="0">
              <a:buNone/>
            </a:pPr>
            <a:r>
              <a:rPr lang="en-CA" sz="3800" dirty="0">
                <a:latin typeface="High Tower Text" pitchFamily="18" charset="0"/>
              </a:rPr>
              <a:t>Each paragraph must contain </a:t>
            </a:r>
            <a:r>
              <a:rPr lang="en-CA" sz="3800" u="sng" dirty="0" smtClean="0">
                <a:solidFill>
                  <a:srgbClr val="00B0F0"/>
                </a:solidFill>
                <a:latin typeface="High Tower Text" pitchFamily="18" charset="0"/>
              </a:rPr>
              <a:t>3 major </a:t>
            </a:r>
            <a:r>
              <a:rPr lang="en-CA" sz="3800" u="sng" dirty="0">
                <a:solidFill>
                  <a:srgbClr val="00B0F0"/>
                </a:solidFill>
                <a:latin typeface="High Tower Text" pitchFamily="18" charset="0"/>
              </a:rPr>
              <a:t>parts:</a:t>
            </a:r>
            <a:endParaRPr lang="en-CA" sz="3800" dirty="0">
              <a:solidFill>
                <a:srgbClr val="00B0F0"/>
              </a:solidFill>
              <a:latin typeface="High Tower Text" pitchFamily="18" charset="0"/>
            </a:endParaRPr>
          </a:p>
          <a:p>
            <a:pPr lvl="0"/>
            <a:r>
              <a:rPr lang="en-CA" dirty="0">
                <a:solidFill>
                  <a:srgbClr val="00B0F0"/>
                </a:solidFill>
                <a:latin typeface="High Tower Text" pitchFamily="18" charset="0"/>
              </a:rPr>
              <a:t>Topic Sentence: </a:t>
            </a:r>
            <a:r>
              <a:rPr lang="en-CA" dirty="0">
                <a:latin typeface="High Tower Text" pitchFamily="18" charset="0"/>
              </a:rPr>
              <a:t>A mini-thesis </a:t>
            </a:r>
            <a:r>
              <a:rPr lang="en-CA" dirty="0" smtClean="0">
                <a:latin typeface="High Tower Text" pitchFamily="18" charset="0"/>
              </a:rPr>
              <a:t>(containing a point from your roadmap) for </a:t>
            </a:r>
            <a:r>
              <a:rPr lang="en-CA" dirty="0">
                <a:latin typeface="High Tower Text" pitchFamily="18" charset="0"/>
              </a:rPr>
              <a:t>each </a:t>
            </a:r>
            <a:r>
              <a:rPr lang="en-CA" dirty="0" smtClean="0">
                <a:latin typeface="High Tower Text" pitchFamily="18" charset="0"/>
              </a:rPr>
              <a:t>paragraph; </a:t>
            </a:r>
            <a:r>
              <a:rPr lang="en-CA" dirty="0">
                <a:latin typeface="High Tower Text" pitchFamily="18" charset="0"/>
              </a:rPr>
              <a:t>found at the paragraph’s </a:t>
            </a:r>
            <a:r>
              <a:rPr lang="en-CA" dirty="0" smtClean="0">
                <a:latin typeface="High Tower Text" pitchFamily="18" charset="0"/>
              </a:rPr>
              <a:t>beginning</a:t>
            </a:r>
          </a:p>
          <a:p>
            <a:pPr lvl="2"/>
            <a:r>
              <a:rPr lang="en-CA" sz="3000" b="1" dirty="0" smtClean="0">
                <a:solidFill>
                  <a:srgbClr val="FF0000"/>
                </a:solidFill>
                <a:latin typeface="High Tower Text" pitchFamily="18" charset="0"/>
              </a:rPr>
              <a:t>S</a:t>
            </a:r>
            <a:r>
              <a:rPr lang="en-CA" sz="3000" dirty="0" smtClean="0">
                <a:latin typeface="High Tower Text" pitchFamily="18" charset="0"/>
              </a:rPr>
              <a:t>EXY</a:t>
            </a:r>
            <a:endParaRPr lang="en-CA" sz="3000" dirty="0">
              <a:latin typeface="High Tower Text" pitchFamily="18" charset="0"/>
            </a:endParaRPr>
          </a:p>
          <a:p>
            <a:pPr lvl="0"/>
            <a:r>
              <a:rPr lang="en-CA" dirty="0">
                <a:solidFill>
                  <a:srgbClr val="00B0F0"/>
                </a:solidFill>
                <a:latin typeface="High Tower Text" pitchFamily="18" charset="0"/>
              </a:rPr>
              <a:t>Content: </a:t>
            </a:r>
            <a:r>
              <a:rPr lang="en-CA" dirty="0">
                <a:latin typeface="High Tower Text" pitchFamily="18" charset="0"/>
              </a:rPr>
              <a:t>Evidence </a:t>
            </a:r>
            <a:r>
              <a:rPr lang="en-CA" dirty="0" smtClean="0">
                <a:latin typeface="High Tower Text" pitchFamily="18" charset="0"/>
              </a:rPr>
              <a:t>(aka an example) to </a:t>
            </a:r>
            <a:r>
              <a:rPr lang="en-CA" dirty="0">
                <a:latin typeface="High Tower Text" pitchFamily="18" charset="0"/>
              </a:rPr>
              <a:t>support your thesis </a:t>
            </a:r>
            <a:r>
              <a:rPr lang="en-CA" dirty="0" smtClean="0">
                <a:latin typeface="High Tower Text" pitchFamily="18" charset="0"/>
              </a:rPr>
              <a:t>including </a:t>
            </a:r>
            <a:r>
              <a:rPr lang="en-CA" dirty="0">
                <a:latin typeface="High Tower Text" pitchFamily="18" charset="0"/>
              </a:rPr>
              <a:t>at least 1 quotation, the quotation’s explanation, and how the quotation supports your thesis</a:t>
            </a:r>
            <a:r>
              <a:rPr lang="en-CA" dirty="0" smtClean="0">
                <a:latin typeface="High Tower Text" pitchFamily="18" charset="0"/>
              </a:rPr>
              <a:t>.</a:t>
            </a:r>
          </a:p>
          <a:p>
            <a:pPr lvl="2"/>
            <a:r>
              <a:rPr lang="en-CA" sz="3000" dirty="0" smtClean="0">
                <a:latin typeface="High Tower Text" pitchFamily="18" charset="0"/>
              </a:rPr>
              <a:t>S</a:t>
            </a:r>
            <a:r>
              <a:rPr lang="en-CA" sz="3000" b="1" dirty="0" smtClean="0">
                <a:solidFill>
                  <a:srgbClr val="FF0000"/>
                </a:solidFill>
                <a:latin typeface="High Tower Text" pitchFamily="18" charset="0"/>
              </a:rPr>
              <a:t>EX</a:t>
            </a:r>
            <a:r>
              <a:rPr lang="en-CA" sz="3000" dirty="0" smtClean="0">
                <a:latin typeface="High Tower Text" pitchFamily="18" charset="0"/>
              </a:rPr>
              <a:t>Y</a:t>
            </a:r>
            <a:endParaRPr lang="en-CA" sz="3000" dirty="0">
              <a:latin typeface="High Tower Text" pitchFamily="18" charset="0"/>
            </a:endParaRPr>
          </a:p>
          <a:p>
            <a:pPr lvl="0"/>
            <a:r>
              <a:rPr lang="en-CA" dirty="0">
                <a:solidFill>
                  <a:srgbClr val="00B0F0"/>
                </a:solidFill>
                <a:latin typeface="High Tower Text" pitchFamily="18" charset="0"/>
              </a:rPr>
              <a:t>Reference to Thesis: </a:t>
            </a:r>
            <a:r>
              <a:rPr lang="en-CA" dirty="0">
                <a:latin typeface="High Tower Text" pitchFamily="18" charset="0"/>
              </a:rPr>
              <a:t>How the chosen topic </a:t>
            </a:r>
            <a:r>
              <a:rPr lang="en-CA" dirty="0" smtClean="0">
                <a:latin typeface="High Tower Text" pitchFamily="18" charset="0"/>
              </a:rPr>
              <a:t>(point from roadmap) supports </a:t>
            </a:r>
            <a:r>
              <a:rPr lang="en-CA" dirty="0">
                <a:latin typeface="High Tower Text" pitchFamily="18" charset="0"/>
              </a:rPr>
              <a:t>the </a:t>
            </a:r>
            <a:r>
              <a:rPr lang="en-CA" dirty="0" smtClean="0">
                <a:latin typeface="High Tower Text" pitchFamily="18" charset="0"/>
              </a:rPr>
              <a:t>thesis!</a:t>
            </a:r>
          </a:p>
          <a:p>
            <a:pPr lvl="2"/>
            <a:r>
              <a:rPr lang="en-CA" sz="3000" dirty="0" smtClean="0">
                <a:latin typeface="High Tower Text" pitchFamily="18" charset="0"/>
              </a:rPr>
              <a:t>SEX</a:t>
            </a:r>
            <a:r>
              <a:rPr lang="en-CA" sz="3000" b="1" dirty="0" smtClean="0">
                <a:solidFill>
                  <a:srgbClr val="FF0000"/>
                </a:solidFill>
                <a:latin typeface="High Tower Text" pitchFamily="18" charset="0"/>
              </a:rPr>
              <a:t>Y</a:t>
            </a:r>
            <a:endParaRPr lang="en-CA" sz="3000" b="1" dirty="0">
              <a:solidFill>
                <a:srgbClr val="FF0000"/>
              </a:solidFill>
              <a:latin typeface="High Tower Text" pitchFamily="18" charset="0"/>
            </a:endParaRPr>
          </a:p>
          <a:p>
            <a:endParaRPr lang="en-CA" dirty="0"/>
          </a:p>
        </p:txBody>
      </p:sp>
    </p:spTree>
    <p:extLst>
      <p:ext uri="{BB962C8B-B14F-4D97-AF65-F5344CB8AC3E}">
        <p14:creationId xmlns:p14="http://schemas.microsoft.com/office/powerpoint/2010/main" val="3111939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CA" b="1" dirty="0" smtClean="0">
              <a:latin typeface="Century Gothic" pitchFamily="34" charset="0"/>
            </a:endParaRPr>
          </a:p>
          <a:p>
            <a:pPr marL="0" indent="0" algn="ctr">
              <a:buNone/>
            </a:pPr>
            <a:r>
              <a:rPr lang="en-CA" b="1" dirty="0" smtClean="0">
                <a:latin typeface="Century Gothic" pitchFamily="34" charset="0"/>
              </a:rPr>
              <a:t>All </a:t>
            </a:r>
            <a:r>
              <a:rPr lang="en-CA" b="1" dirty="0">
                <a:latin typeface="Century Gothic" pitchFamily="34" charset="0"/>
              </a:rPr>
              <a:t>information contained within the paragraph should respond to the topic sentence, just as each paragraph in the body responds to the thesis!</a:t>
            </a:r>
            <a:endParaRPr lang="en-CA" dirty="0">
              <a:latin typeface="Century Gothic" pitchFamily="34" charset="0"/>
            </a:endParaRPr>
          </a:p>
          <a:p>
            <a:pPr algn="ctr"/>
            <a:endParaRPr lang="en-CA" dirty="0"/>
          </a:p>
        </p:txBody>
      </p:sp>
    </p:spTree>
    <p:extLst>
      <p:ext uri="{BB962C8B-B14F-4D97-AF65-F5344CB8AC3E}">
        <p14:creationId xmlns:p14="http://schemas.microsoft.com/office/powerpoint/2010/main" val="26931245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u="sng" dirty="0" smtClean="0"/>
              <a:t/>
            </a:r>
            <a:br>
              <a:rPr lang="en-CA" u="sng" dirty="0" smtClean="0"/>
            </a:br>
            <a:r>
              <a:rPr lang="en-CA" u="sng" dirty="0" smtClean="0">
                <a:latin typeface="Century Gothic" pitchFamily="34" charset="0"/>
              </a:rPr>
              <a:t>CONCLUSION</a:t>
            </a:r>
            <a:r>
              <a:rPr lang="en-CA" dirty="0" smtClean="0"/>
              <a:t/>
            </a:r>
            <a:br>
              <a:rPr lang="en-CA" dirty="0" smtClean="0"/>
            </a:br>
            <a:endParaRPr lang="en-CA" dirty="0"/>
          </a:p>
        </p:txBody>
      </p:sp>
      <p:sp>
        <p:nvSpPr>
          <p:cNvPr id="3" name="Content Placeholder 2"/>
          <p:cNvSpPr>
            <a:spLocks noGrp="1"/>
          </p:cNvSpPr>
          <p:nvPr>
            <p:ph idx="1"/>
          </p:nvPr>
        </p:nvSpPr>
        <p:spPr/>
        <p:txBody>
          <a:bodyPr>
            <a:normAutofit fontScale="92500" lnSpcReduction="20000"/>
          </a:bodyPr>
          <a:lstStyle/>
          <a:p>
            <a:pPr marL="0" indent="0">
              <a:buNone/>
            </a:pPr>
            <a:r>
              <a:rPr lang="en-CA" dirty="0" smtClean="0">
                <a:latin typeface="High Tower Text" pitchFamily="18" charset="0"/>
              </a:rPr>
              <a:t>The </a:t>
            </a:r>
            <a:r>
              <a:rPr lang="en-CA" dirty="0">
                <a:latin typeface="High Tower Text" pitchFamily="18" charset="0"/>
              </a:rPr>
              <a:t>conclusion contains, you guessed it, </a:t>
            </a:r>
            <a:r>
              <a:rPr lang="en-CA" u="sng" dirty="0">
                <a:solidFill>
                  <a:srgbClr val="00B0F0"/>
                </a:solidFill>
                <a:latin typeface="High Tower Text" pitchFamily="18" charset="0"/>
              </a:rPr>
              <a:t>3 parts:</a:t>
            </a:r>
            <a:endParaRPr lang="en-CA" dirty="0">
              <a:solidFill>
                <a:srgbClr val="00B0F0"/>
              </a:solidFill>
              <a:latin typeface="High Tower Text" pitchFamily="18" charset="0"/>
            </a:endParaRPr>
          </a:p>
          <a:p>
            <a:pPr lvl="0"/>
            <a:r>
              <a:rPr lang="en-CA" dirty="0">
                <a:solidFill>
                  <a:srgbClr val="00B0F0"/>
                </a:solidFill>
                <a:latin typeface="High Tower Text" pitchFamily="18" charset="0"/>
              </a:rPr>
              <a:t>Restatement of Thesis: </a:t>
            </a:r>
            <a:r>
              <a:rPr lang="en-CA" dirty="0">
                <a:latin typeface="High Tower Text" pitchFamily="18" charset="0"/>
              </a:rPr>
              <a:t>Repetition of the thesis using different words than in the introduction (but, </a:t>
            </a:r>
            <a:r>
              <a:rPr lang="en-CA" dirty="0" err="1">
                <a:latin typeface="High Tower Text" pitchFamily="18" charset="0"/>
              </a:rPr>
              <a:t>whyyyyy</a:t>
            </a:r>
            <a:r>
              <a:rPr lang="en-CA" dirty="0">
                <a:latin typeface="High Tower Text" pitchFamily="18" charset="0"/>
              </a:rPr>
              <a:t>? To remind your reader of your thesis after reading)</a:t>
            </a:r>
          </a:p>
          <a:p>
            <a:pPr lvl="0"/>
            <a:r>
              <a:rPr lang="en-CA" dirty="0">
                <a:solidFill>
                  <a:srgbClr val="00B0F0"/>
                </a:solidFill>
                <a:latin typeface="High Tower Text" pitchFamily="18" charset="0"/>
              </a:rPr>
              <a:t>Summary of Each Piece of Evidence/Sub-Idea: </a:t>
            </a:r>
            <a:r>
              <a:rPr lang="en-CA" dirty="0">
                <a:latin typeface="High Tower Text" pitchFamily="18" charset="0"/>
              </a:rPr>
              <a:t>Repetition of your roadmap using different words than in the introduction</a:t>
            </a:r>
          </a:p>
          <a:p>
            <a:pPr lvl="0"/>
            <a:r>
              <a:rPr lang="en-CA" dirty="0">
                <a:solidFill>
                  <a:srgbClr val="00B0F0"/>
                </a:solidFill>
                <a:latin typeface="High Tower Text" pitchFamily="18" charset="0"/>
              </a:rPr>
              <a:t>Concluding Statement: </a:t>
            </a:r>
            <a:r>
              <a:rPr lang="en-CA" dirty="0">
                <a:latin typeface="High Tower Text" pitchFamily="18" charset="0"/>
              </a:rPr>
              <a:t>Justification of why your topic matters, and/or how essay’s thesis has been proven successful</a:t>
            </a:r>
          </a:p>
          <a:p>
            <a:endParaRPr lang="en-CA" dirty="0"/>
          </a:p>
        </p:txBody>
      </p:sp>
    </p:spTree>
    <p:extLst>
      <p:ext uri="{BB962C8B-B14F-4D97-AF65-F5344CB8AC3E}">
        <p14:creationId xmlns:p14="http://schemas.microsoft.com/office/powerpoint/2010/main" val="12932099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pPr marL="0" indent="0" algn="ctr">
              <a:buNone/>
            </a:pPr>
            <a:endParaRPr lang="en-CA" b="1" dirty="0" smtClean="0">
              <a:latin typeface="Century Gothic" pitchFamily="34" charset="0"/>
            </a:endParaRPr>
          </a:p>
          <a:p>
            <a:pPr marL="0" indent="0" algn="ctr">
              <a:buNone/>
            </a:pPr>
            <a:r>
              <a:rPr lang="en-CA" b="1" dirty="0" smtClean="0">
                <a:latin typeface="Century Gothic" pitchFamily="34" charset="0"/>
              </a:rPr>
              <a:t>Make </a:t>
            </a:r>
            <a:r>
              <a:rPr lang="en-CA" b="1" dirty="0">
                <a:latin typeface="Century Gothic" pitchFamily="34" charset="0"/>
              </a:rPr>
              <a:t>sure that your conclusion only SUMMARIZES information you have already discussed. There should be NO NEW INFORMATION in a conclusion.</a:t>
            </a:r>
            <a:endParaRPr lang="en-CA" dirty="0">
              <a:latin typeface="Century Gothic" pitchFamily="34" charset="0"/>
            </a:endParaRPr>
          </a:p>
          <a:p>
            <a:endParaRPr lang="en-CA" dirty="0"/>
          </a:p>
        </p:txBody>
      </p:sp>
    </p:spTree>
    <p:extLst>
      <p:ext uri="{BB962C8B-B14F-4D97-AF65-F5344CB8AC3E}">
        <p14:creationId xmlns:p14="http://schemas.microsoft.com/office/powerpoint/2010/main" val="1405683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39552" y="620688"/>
            <a:ext cx="8280920" cy="4824536"/>
          </a:xfrm>
        </p:spPr>
        <p:txBody>
          <a:bodyPr>
            <a:normAutofit fontScale="85000" lnSpcReduction="10000"/>
          </a:bodyPr>
          <a:lstStyle/>
          <a:p>
            <a:pPr marL="0" indent="0" algn="ctr">
              <a:buNone/>
            </a:pPr>
            <a:r>
              <a:rPr lang="en-CA" sz="3800" u="sng" dirty="0" smtClean="0">
                <a:solidFill>
                  <a:srgbClr val="00B0F0"/>
                </a:solidFill>
                <a:latin typeface="Century Gothic" pitchFamily="34" charset="0"/>
              </a:rPr>
              <a:t>2. Essay Outline</a:t>
            </a:r>
          </a:p>
          <a:p>
            <a:pPr marL="457200" indent="-457200" algn="ctr">
              <a:buAutoNum type="arabicPeriod" startAt="2"/>
            </a:pPr>
            <a:endParaRPr lang="en-CA" sz="2400" dirty="0"/>
          </a:p>
          <a:p>
            <a:pPr marL="0" indent="0">
              <a:buNone/>
            </a:pPr>
            <a:r>
              <a:rPr lang="en-CA" dirty="0">
                <a:latin typeface="High Tower Text" pitchFamily="18" charset="0"/>
              </a:rPr>
              <a:t>Creating a detailed outline prior to writing your essay will help you organize your ideas, which will make your essay much easier for YOU to write, and much easier for YOUR READER to read</a:t>
            </a:r>
            <a:r>
              <a:rPr lang="en-CA" dirty="0" smtClean="0">
                <a:latin typeface="High Tower Text" pitchFamily="18" charset="0"/>
              </a:rPr>
              <a:t>!</a:t>
            </a:r>
          </a:p>
          <a:p>
            <a:pPr marL="0" indent="0">
              <a:buNone/>
            </a:pPr>
            <a:endParaRPr lang="en-CA" sz="2800" dirty="0">
              <a:latin typeface="High Tower Text" pitchFamily="18" charset="0"/>
            </a:endParaRPr>
          </a:p>
          <a:p>
            <a:r>
              <a:rPr lang="en-CA" dirty="0">
                <a:latin typeface="High Tower Text" pitchFamily="18" charset="0"/>
              </a:rPr>
              <a:t>Some </a:t>
            </a:r>
            <a:r>
              <a:rPr lang="en-CA" u="sng" dirty="0">
                <a:latin typeface="High Tower Text" pitchFamily="18" charset="0"/>
              </a:rPr>
              <a:t>examples</a:t>
            </a:r>
            <a:r>
              <a:rPr lang="en-CA" dirty="0">
                <a:latin typeface="High Tower Text" pitchFamily="18" charset="0"/>
              </a:rPr>
              <a:t> of how to create an </a:t>
            </a:r>
            <a:r>
              <a:rPr lang="en-CA" u="sng" dirty="0">
                <a:latin typeface="High Tower Text" pitchFamily="18" charset="0"/>
              </a:rPr>
              <a:t>essay outline:</a:t>
            </a:r>
            <a:endParaRPr lang="en-CA" dirty="0" smtClean="0">
              <a:effectLst/>
              <a:latin typeface="High Tower Text" pitchFamily="18" charset="0"/>
            </a:endParaRPr>
          </a:p>
          <a:p>
            <a:pPr lvl="1"/>
            <a:r>
              <a:rPr lang="en-CA" dirty="0">
                <a:latin typeface="High Tower Text" pitchFamily="18" charset="0"/>
              </a:rPr>
              <a:t>Paragraph Breakdown (each paragraph represented by one sentence)</a:t>
            </a:r>
            <a:endParaRPr lang="en-CA" sz="2400" dirty="0">
              <a:latin typeface="High Tower Text" pitchFamily="18" charset="0"/>
            </a:endParaRPr>
          </a:p>
          <a:p>
            <a:pPr lvl="1"/>
            <a:r>
              <a:rPr lang="en-CA" dirty="0">
                <a:latin typeface="High Tower Text" pitchFamily="18" charset="0"/>
              </a:rPr>
              <a:t>Web (with thesis in the center)</a:t>
            </a:r>
            <a:endParaRPr lang="en-CA" sz="2400" dirty="0">
              <a:latin typeface="High Tower Text" pitchFamily="18" charset="0"/>
            </a:endParaRPr>
          </a:p>
          <a:p>
            <a:pPr lvl="1"/>
            <a:r>
              <a:rPr lang="en-CA" dirty="0">
                <a:latin typeface="High Tower Text" pitchFamily="18" charset="0"/>
              </a:rPr>
              <a:t>Index Cards (one topic per card)</a:t>
            </a:r>
            <a:endParaRPr lang="en-CA" sz="2400" dirty="0">
              <a:latin typeface="High Tower Text" pitchFamily="18" charset="0"/>
            </a:endParaRPr>
          </a:p>
          <a:p>
            <a:endParaRPr lang="en-CA" dirty="0"/>
          </a:p>
        </p:txBody>
      </p:sp>
    </p:spTree>
    <p:extLst>
      <p:ext uri="{BB962C8B-B14F-4D97-AF65-F5344CB8AC3E}">
        <p14:creationId xmlns:p14="http://schemas.microsoft.com/office/powerpoint/2010/main" val="35751607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solidFill>
                  <a:srgbClr val="00B0F0"/>
                </a:solidFill>
                <a:latin typeface="Century Gothic" pitchFamily="34" charset="0"/>
              </a:rPr>
              <a:t/>
            </a:r>
            <a:br>
              <a:rPr lang="en-CA" dirty="0" smtClean="0">
                <a:solidFill>
                  <a:srgbClr val="00B0F0"/>
                </a:solidFill>
                <a:latin typeface="Century Gothic" pitchFamily="34" charset="0"/>
              </a:rPr>
            </a:br>
            <a:r>
              <a:rPr lang="en-CA" dirty="0" smtClean="0">
                <a:solidFill>
                  <a:srgbClr val="00B0F0"/>
                </a:solidFill>
                <a:latin typeface="Century Gothic" pitchFamily="34" charset="0"/>
              </a:rPr>
              <a:t>Paragraph Breakdown:</a:t>
            </a:r>
            <a:r>
              <a:rPr lang="en-CA" sz="4000" dirty="0" smtClean="0">
                <a:solidFill>
                  <a:srgbClr val="00B0F0"/>
                </a:solidFill>
                <a:latin typeface="Century Gothic" pitchFamily="34" charset="0"/>
              </a:rPr>
              <a:t/>
            </a:r>
            <a:br>
              <a:rPr lang="en-CA" sz="4000" dirty="0" smtClean="0">
                <a:solidFill>
                  <a:srgbClr val="00B0F0"/>
                </a:solidFill>
                <a:latin typeface="Century Gothic" pitchFamily="34" charset="0"/>
              </a:rPr>
            </a:br>
            <a:endParaRPr lang="en-CA" dirty="0">
              <a:solidFill>
                <a:srgbClr val="00B0F0"/>
              </a:solidFill>
              <a:latin typeface="Century Gothic" pitchFamily="34" charset="0"/>
            </a:endParaRPr>
          </a:p>
        </p:txBody>
      </p:sp>
      <p:sp>
        <p:nvSpPr>
          <p:cNvPr id="3" name="Content Placeholder 2"/>
          <p:cNvSpPr>
            <a:spLocks noGrp="1"/>
          </p:cNvSpPr>
          <p:nvPr>
            <p:ph idx="1"/>
          </p:nvPr>
        </p:nvSpPr>
        <p:spPr>
          <a:xfrm>
            <a:off x="323528" y="1484784"/>
            <a:ext cx="8712968" cy="4896544"/>
          </a:xfrm>
        </p:spPr>
        <p:txBody>
          <a:bodyPr>
            <a:normAutofit fontScale="62500" lnSpcReduction="20000"/>
          </a:bodyPr>
          <a:lstStyle/>
          <a:p>
            <a:pPr marL="0" lvl="0" indent="0">
              <a:buNone/>
            </a:pPr>
            <a:r>
              <a:rPr lang="en-CA" dirty="0" smtClean="0">
                <a:solidFill>
                  <a:srgbClr val="00B0F0"/>
                </a:solidFill>
                <a:latin typeface="High Tower Text" pitchFamily="18" charset="0"/>
              </a:rPr>
              <a:t>Introduction </a:t>
            </a:r>
            <a:r>
              <a:rPr lang="en-CA" dirty="0">
                <a:solidFill>
                  <a:srgbClr val="00B0F0"/>
                </a:solidFill>
                <a:latin typeface="High Tower Text" pitchFamily="18" charset="0"/>
              </a:rPr>
              <a:t>(thesis): </a:t>
            </a:r>
            <a:r>
              <a:rPr lang="en-CA" dirty="0">
                <a:latin typeface="High Tower Text" pitchFamily="18" charset="0"/>
              </a:rPr>
              <a:t>Cheese is awesome because it is delicious, nutritious, and it never goes bad.</a:t>
            </a:r>
            <a:endParaRPr lang="en-CA" sz="2800" dirty="0">
              <a:latin typeface="High Tower Text" pitchFamily="18" charset="0"/>
            </a:endParaRPr>
          </a:p>
          <a:p>
            <a:pPr lvl="0"/>
            <a:r>
              <a:rPr lang="en-CA" dirty="0">
                <a:solidFill>
                  <a:srgbClr val="00B0F0"/>
                </a:solidFill>
                <a:latin typeface="High Tower Text" pitchFamily="18" charset="0"/>
              </a:rPr>
              <a:t>Paragraph 1: </a:t>
            </a:r>
            <a:r>
              <a:rPr lang="en-CA" dirty="0">
                <a:latin typeface="High Tower Text" pitchFamily="18" charset="0"/>
              </a:rPr>
              <a:t>Cheese is delicious</a:t>
            </a:r>
            <a:endParaRPr lang="en-CA" sz="2800" dirty="0">
              <a:latin typeface="High Tower Text" pitchFamily="18" charset="0"/>
            </a:endParaRPr>
          </a:p>
          <a:p>
            <a:pPr lvl="1"/>
            <a:r>
              <a:rPr lang="en-CA" dirty="0">
                <a:latin typeface="High Tower Text" pitchFamily="18" charset="0"/>
              </a:rPr>
              <a:t>It compliments many other </a:t>
            </a:r>
            <a:r>
              <a:rPr lang="en-CA" dirty="0" smtClean="0">
                <a:latin typeface="High Tower Text" pitchFamily="18" charset="0"/>
              </a:rPr>
              <a:t>foods since there are a variety of flavors</a:t>
            </a:r>
          </a:p>
          <a:p>
            <a:pPr lvl="1"/>
            <a:r>
              <a:rPr lang="en-CA" dirty="0" smtClean="0">
                <a:latin typeface="High Tower Text" pitchFamily="18" charset="0"/>
              </a:rPr>
              <a:t>Example: Cheese whiz goes well on toast, parmesan goes well with pasta, and feta goes nicely on top of scrambled eggs</a:t>
            </a:r>
            <a:endParaRPr lang="en-CA" sz="2400" dirty="0" smtClean="0">
              <a:latin typeface="High Tower Text" pitchFamily="18" charset="0"/>
            </a:endParaRPr>
          </a:p>
          <a:p>
            <a:pPr lvl="0"/>
            <a:r>
              <a:rPr lang="en-CA" dirty="0" smtClean="0">
                <a:solidFill>
                  <a:srgbClr val="00B0F0"/>
                </a:solidFill>
                <a:latin typeface="High Tower Text" pitchFamily="18" charset="0"/>
              </a:rPr>
              <a:t>Paragraph 2: </a:t>
            </a:r>
            <a:r>
              <a:rPr lang="en-CA" dirty="0" smtClean="0">
                <a:latin typeface="High Tower Text" pitchFamily="18" charset="0"/>
              </a:rPr>
              <a:t>Cheese is nutritious</a:t>
            </a:r>
            <a:endParaRPr lang="en-CA" sz="2800" dirty="0" smtClean="0">
              <a:latin typeface="High Tower Text" pitchFamily="18" charset="0"/>
            </a:endParaRPr>
          </a:p>
          <a:p>
            <a:pPr lvl="1"/>
            <a:r>
              <a:rPr lang="en-CA" dirty="0" smtClean="0">
                <a:latin typeface="High Tower Text" pitchFamily="18" charset="0"/>
              </a:rPr>
              <a:t>It </a:t>
            </a:r>
            <a:r>
              <a:rPr lang="en-CA" dirty="0">
                <a:latin typeface="High Tower Text" pitchFamily="18" charset="0"/>
              </a:rPr>
              <a:t>contains calcium, </a:t>
            </a:r>
            <a:r>
              <a:rPr lang="en-CA" dirty="0" smtClean="0">
                <a:latin typeface="High Tower Text" pitchFamily="18" charset="0"/>
              </a:rPr>
              <a:t>with causes growth and prevents osteoporosis </a:t>
            </a:r>
            <a:endParaRPr lang="en-CA" sz="2400" dirty="0">
              <a:latin typeface="High Tower Text" pitchFamily="18" charset="0"/>
            </a:endParaRPr>
          </a:p>
          <a:p>
            <a:pPr lvl="1"/>
            <a:r>
              <a:rPr lang="en-CA" dirty="0" smtClean="0">
                <a:latin typeface="High Tower Text" pitchFamily="18" charset="0"/>
              </a:rPr>
              <a:t>Example: Teenagers require 4 servings of calcium every day in order to keep their bones healthy, while elderly people need up to 5</a:t>
            </a:r>
            <a:endParaRPr lang="en-CA" sz="2400" dirty="0">
              <a:latin typeface="High Tower Text" pitchFamily="18" charset="0"/>
            </a:endParaRPr>
          </a:p>
          <a:p>
            <a:pPr lvl="0"/>
            <a:r>
              <a:rPr lang="en-CA" dirty="0">
                <a:solidFill>
                  <a:srgbClr val="00B0F0"/>
                </a:solidFill>
                <a:latin typeface="High Tower Text" pitchFamily="18" charset="0"/>
              </a:rPr>
              <a:t>Paragraph </a:t>
            </a:r>
            <a:r>
              <a:rPr lang="en-CA" dirty="0" smtClean="0">
                <a:solidFill>
                  <a:srgbClr val="00B0F0"/>
                </a:solidFill>
                <a:latin typeface="High Tower Text" pitchFamily="18" charset="0"/>
              </a:rPr>
              <a:t>3: </a:t>
            </a:r>
            <a:r>
              <a:rPr lang="en-CA" dirty="0">
                <a:latin typeface="High Tower Text" pitchFamily="18" charset="0"/>
              </a:rPr>
              <a:t>Cheese never goes bad </a:t>
            </a:r>
            <a:endParaRPr lang="en-CA" sz="2800" dirty="0">
              <a:latin typeface="High Tower Text" pitchFamily="18" charset="0"/>
            </a:endParaRPr>
          </a:p>
          <a:p>
            <a:pPr lvl="1"/>
            <a:r>
              <a:rPr lang="en-CA" dirty="0">
                <a:latin typeface="High Tower Text" pitchFamily="18" charset="0"/>
              </a:rPr>
              <a:t>It is already super </a:t>
            </a:r>
            <a:r>
              <a:rPr lang="en-CA" dirty="0" smtClean="0">
                <a:latin typeface="High Tower Text" pitchFamily="18" charset="0"/>
              </a:rPr>
              <a:t>old and even if it grows mould, </a:t>
            </a:r>
            <a:r>
              <a:rPr lang="en-CA" dirty="0">
                <a:latin typeface="High Tower Text" pitchFamily="18" charset="0"/>
              </a:rPr>
              <a:t>the mouldy part can </a:t>
            </a:r>
            <a:r>
              <a:rPr lang="en-CA" dirty="0" smtClean="0">
                <a:latin typeface="High Tower Text" pitchFamily="18" charset="0"/>
              </a:rPr>
              <a:t>be </a:t>
            </a:r>
            <a:r>
              <a:rPr lang="en-CA" dirty="0">
                <a:latin typeface="High Tower Text" pitchFamily="18" charset="0"/>
              </a:rPr>
              <a:t>cut </a:t>
            </a:r>
            <a:r>
              <a:rPr lang="en-CA" dirty="0" smtClean="0">
                <a:latin typeface="High Tower Text" pitchFamily="18" charset="0"/>
              </a:rPr>
              <a:t>off</a:t>
            </a:r>
          </a:p>
          <a:p>
            <a:pPr lvl="1"/>
            <a:r>
              <a:rPr lang="en-CA" sz="2900" dirty="0" smtClean="0">
                <a:latin typeface="High Tower Text" pitchFamily="18" charset="0"/>
              </a:rPr>
              <a:t>Example: Extra sharp cheese is up two years old before anyone even buys it!</a:t>
            </a:r>
            <a:endParaRPr lang="en-CA" sz="2900" dirty="0">
              <a:latin typeface="High Tower Text" pitchFamily="18" charset="0"/>
            </a:endParaRPr>
          </a:p>
          <a:p>
            <a:pPr marL="0" lvl="0" indent="0">
              <a:buNone/>
            </a:pPr>
            <a:r>
              <a:rPr lang="en-CA" dirty="0">
                <a:solidFill>
                  <a:srgbClr val="00B0F0"/>
                </a:solidFill>
                <a:latin typeface="High Tower Text" pitchFamily="18" charset="0"/>
              </a:rPr>
              <a:t>Conclusion: </a:t>
            </a:r>
            <a:r>
              <a:rPr lang="en-CA" dirty="0">
                <a:latin typeface="High Tower Text" pitchFamily="18" charset="0"/>
              </a:rPr>
              <a:t>Cheese is one of the tastiest, </a:t>
            </a:r>
            <a:r>
              <a:rPr lang="en-CA" dirty="0" smtClean="0">
                <a:latin typeface="High Tower Text" pitchFamily="18" charset="0"/>
              </a:rPr>
              <a:t>most resilient</a:t>
            </a:r>
            <a:r>
              <a:rPr lang="en-CA" dirty="0">
                <a:latin typeface="High Tower Text" pitchFamily="18" charset="0"/>
              </a:rPr>
              <a:t>, and </a:t>
            </a:r>
            <a:r>
              <a:rPr lang="en-CA" dirty="0" smtClean="0">
                <a:latin typeface="High Tower Text" pitchFamily="18" charset="0"/>
              </a:rPr>
              <a:t>most nutritious </a:t>
            </a:r>
            <a:r>
              <a:rPr lang="en-CA" dirty="0">
                <a:latin typeface="High Tower Text" pitchFamily="18" charset="0"/>
              </a:rPr>
              <a:t>foods available to people all over the world.</a:t>
            </a:r>
            <a:endParaRPr lang="en-CA" sz="2800" dirty="0">
              <a:latin typeface="High Tower Text" pitchFamily="18" charset="0"/>
            </a:endParaRPr>
          </a:p>
          <a:p>
            <a:pPr marL="0" indent="0">
              <a:buNone/>
            </a:pPr>
            <a:endParaRPr lang="en-CA" dirty="0"/>
          </a:p>
          <a:p>
            <a:pPr marL="0" indent="0">
              <a:buNone/>
            </a:pPr>
            <a:r>
              <a:rPr lang="en-CA" b="1" dirty="0" smtClean="0"/>
              <a:t>Note: </a:t>
            </a:r>
            <a:r>
              <a:rPr lang="en-CA" dirty="0" smtClean="0"/>
              <a:t>For every point you make, you must </a:t>
            </a:r>
            <a:r>
              <a:rPr lang="en-CA" dirty="0" smtClean="0">
                <a:solidFill>
                  <a:srgbClr val="00B0F0"/>
                </a:solidFill>
              </a:rPr>
              <a:t>include evidence </a:t>
            </a:r>
            <a:r>
              <a:rPr lang="en-CA" dirty="0" smtClean="0"/>
              <a:t>to back it up!</a:t>
            </a:r>
            <a:endParaRPr lang="en-CA" dirty="0"/>
          </a:p>
        </p:txBody>
      </p:sp>
    </p:spTree>
    <p:extLst>
      <p:ext uri="{BB962C8B-B14F-4D97-AF65-F5344CB8AC3E}">
        <p14:creationId xmlns:p14="http://schemas.microsoft.com/office/powerpoint/2010/main" val="893339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7240" y="980728"/>
            <a:ext cx="7643192" cy="652934"/>
          </a:xfrm>
        </p:spPr>
        <p:txBody>
          <a:bodyPr>
            <a:noAutofit/>
          </a:bodyPr>
          <a:lstStyle/>
          <a:p>
            <a:r>
              <a:rPr lang="en-CA" sz="3200" u="sng" dirty="0" smtClean="0">
                <a:solidFill>
                  <a:srgbClr val="00B0F0"/>
                </a:solidFill>
                <a:latin typeface="Century Gothic" pitchFamily="34" charset="0"/>
              </a:rPr>
              <a:t>The Writing Variables: </a:t>
            </a:r>
            <a:r>
              <a:rPr lang="en-CA" sz="3200" u="sng" dirty="0" smtClean="0">
                <a:latin typeface="Century Gothic" pitchFamily="34" charset="0"/>
              </a:rPr>
              <a:t>A Brief Review</a:t>
            </a:r>
            <a:r>
              <a:rPr lang="en-CA" sz="3200" dirty="0" smtClean="0">
                <a:latin typeface="Century Gothic" pitchFamily="34" charset="0"/>
              </a:rPr>
              <a:t/>
            </a:r>
            <a:br>
              <a:rPr lang="en-CA" sz="3200" dirty="0" smtClean="0">
                <a:latin typeface="Century Gothic" pitchFamily="34" charset="0"/>
              </a:rPr>
            </a:br>
            <a:endParaRPr lang="en-CA" sz="3200" dirty="0"/>
          </a:p>
        </p:txBody>
      </p:sp>
      <p:sp>
        <p:nvSpPr>
          <p:cNvPr id="3" name="Content Placeholder 2"/>
          <p:cNvSpPr>
            <a:spLocks noGrp="1"/>
          </p:cNvSpPr>
          <p:nvPr>
            <p:ph idx="1"/>
          </p:nvPr>
        </p:nvSpPr>
        <p:spPr>
          <a:xfrm>
            <a:off x="457200" y="1783357"/>
            <a:ext cx="8229600" cy="4525963"/>
          </a:xfrm>
        </p:spPr>
        <p:txBody>
          <a:bodyPr>
            <a:normAutofit/>
          </a:bodyPr>
          <a:lstStyle/>
          <a:p>
            <a:pPr marL="514350" lvl="0" indent="-514350">
              <a:buFont typeface="+mj-lt"/>
              <a:buAutoNum type="arabicPeriod"/>
            </a:pPr>
            <a:r>
              <a:rPr lang="en-CA" sz="2800" dirty="0" smtClean="0">
                <a:latin typeface="High Tower Text" pitchFamily="18" charset="0"/>
              </a:rPr>
              <a:t>Audience </a:t>
            </a:r>
            <a:r>
              <a:rPr lang="en-CA" sz="2800" dirty="0">
                <a:latin typeface="High Tower Text" pitchFamily="18" charset="0"/>
              </a:rPr>
              <a:t>(age, gender, interests)</a:t>
            </a:r>
          </a:p>
          <a:p>
            <a:pPr marL="514350" lvl="0" indent="-514350">
              <a:buFont typeface="+mj-lt"/>
              <a:buAutoNum type="arabicPeriod"/>
            </a:pPr>
            <a:r>
              <a:rPr lang="en-CA" sz="2800" dirty="0">
                <a:latin typeface="High Tower Text" pitchFamily="18" charset="0"/>
              </a:rPr>
              <a:t>Purpose (to entertain, to persuade, to inform)</a:t>
            </a:r>
          </a:p>
          <a:p>
            <a:pPr marL="514350" lvl="0" indent="-514350">
              <a:buFont typeface="+mj-lt"/>
              <a:buAutoNum type="arabicPeriod"/>
            </a:pPr>
            <a:r>
              <a:rPr lang="en-CA" sz="2800" dirty="0">
                <a:latin typeface="High Tower Text" pitchFamily="18" charset="0"/>
              </a:rPr>
              <a:t>Form (article, story, essay)</a:t>
            </a:r>
          </a:p>
          <a:p>
            <a:pPr marL="514350" lvl="0" indent="-514350">
              <a:buFont typeface="+mj-lt"/>
              <a:buAutoNum type="arabicPeriod"/>
            </a:pPr>
            <a:r>
              <a:rPr lang="en-CA" sz="2800" dirty="0">
                <a:latin typeface="High Tower Text" pitchFamily="18" charset="0"/>
              </a:rPr>
              <a:t>Central Idea (theme, focus, thesis)</a:t>
            </a:r>
          </a:p>
          <a:p>
            <a:pPr marL="514350" lvl="0" indent="-514350">
              <a:buFont typeface="+mj-lt"/>
              <a:buAutoNum type="arabicPeriod"/>
            </a:pPr>
            <a:r>
              <a:rPr lang="en-CA" sz="2800" dirty="0">
                <a:latin typeface="High Tower Text" pitchFamily="18" charset="0"/>
              </a:rPr>
              <a:t>Context (situation in which audience will experience the text)</a:t>
            </a:r>
          </a:p>
          <a:p>
            <a:pPr marL="514350" indent="-514350">
              <a:buFont typeface="+mj-lt"/>
              <a:buAutoNum type="arabicPeriod"/>
            </a:pPr>
            <a:endParaRPr lang="en-CA" sz="2800" dirty="0"/>
          </a:p>
        </p:txBody>
      </p:sp>
    </p:spTree>
    <p:extLst>
      <p:ext uri="{BB962C8B-B14F-4D97-AF65-F5344CB8AC3E}">
        <p14:creationId xmlns:p14="http://schemas.microsoft.com/office/powerpoint/2010/main" val="1058020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solidFill>
                  <a:srgbClr val="00B0F0"/>
                </a:solidFill>
                <a:latin typeface="Century Gothic" pitchFamily="34" charset="0"/>
              </a:rPr>
              <a:t/>
            </a:r>
            <a:br>
              <a:rPr lang="en-CA" dirty="0" smtClean="0">
                <a:solidFill>
                  <a:srgbClr val="00B0F0"/>
                </a:solidFill>
                <a:latin typeface="Century Gothic" pitchFamily="34" charset="0"/>
              </a:rPr>
            </a:br>
            <a:r>
              <a:rPr lang="en-CA" dirty="0" smtClean="0">
                <a:solidFill>
                  <a:srgbClr val="00B0F0"/>
                </a:solidFill>
                <a:latin typeface="Century Gothic" pitchFamily="34" charset="0"/>
              </a:rPr>
              <a:t>Web Outline</a:t>
            </a:r>
            <a:endParaRPr lang="en-CA" dirty="0">
              <a:solidFill>
                <a:srgbClr val="00B0F0"/>
              </a:solidFill>
              <a:latin typeface="Century Gothic" pitchFamily="34" charset="0"/>
            </a:endParaRPr>
          </a:p>
        </p:txBody>
      </p:sp>
      <p:pic>
        <p:nvPicPr>
          <p:cNvPr id="4" name="Content Placeholder 3"/>
          <p:cNvPicPr>
            <a:picLocks noGrp="1"/>
          </p:cNvPicPr>
          <p:nvPr>
            <p:ph idx="1"/>
          </p:nvPr>
        </p:nvPicPr>
        <p:blipFill rotWithShape="1">
          <a:blip r:embed="rId2">
            <a:extLst>
              <a:ext uri="{28A0092B-C50C-407E-A947-70E740481C1C}">
                <a14:useLocalDpi xmlns:a14="http://schemas.microsoft.com/office/drawing/2010/main" val="0"/>
              </a:ext>
            </a:extLst>
          </a:blip>
          <a:srcRect l="1582" t="15409" r="8575" b="26121"/>
          <a:stretch/>
        </p:blipFill>
        <p:spPr bwMode="auto">
          <a:xfrm>
            <a:off x="0" y="1844824"/>
            <a:ext cx="9144000" cy="396044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8692472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4"/>
          <p:cNvSpPr>
            <a:spLocks noGrp="1"/>
          </p:cNvSpPr>
          <p:nvPr>
            <p:ph idx="1"/>
          </p:nvPr>
        </p:nvSpPr>
        <p:spPr>
          <a:xfrm>
            <a:off x="395536" y="908720"/>
            <a:ext cx="8291264" cy="5505475"/>
          </a:xfrm>
        </p:spPr>
        <p:txBody>
          <a:bodyPr>
            <a:normAutofit/>
          </a:bodyPr>
          <a:lstStyle/>
          <a:p>
            <a:pPr marL="0" indent="0" algn="ctr">
              <a:buNone/>
            </a:pPr>
            <a:r>
              <a:rPr lang="en-CA" sz="3800" u="sng" dirty="0" smtClean="0">
                <a:solidFill>
                  <a:srgbClr val="00B0F0"/>
                </a:solidFill>
                <a:latin typeface="Century Gothic" pitchFamily="34" charset="0"/>
              </a:rPr>
              <a:t>3. Essay Formatting</a:t>
            </a:r>
          </a:p>
          <a:p>
            <a:pPr marL="457200" indent="-457200" algn="ctr">
              <a:buAutoNum type="arabicPeriod" startAt="2"/>
            </a:pPr>
            <a:endParaRPr lang="en-CA" sz="2400" dirty="0"/>
          </a:p>
          <a:p>
            <a:pPr marL="0" indent="0" algn="ctr">
              <a:buNone/>
            </a:pPr>
            <a:r>
              <a:rPr lang="en-CA" u="sng" dirty="0">
                <a:latin typeface="High Tower Text" pitchFamily="18" charset="0"/>
              </a:rPr>
              <a:t>Integrating Quotes</a:t>
            </a:r>
            <a:endParaRPr lang="en-US" dirty="0">
              <a:latin typeface="High Tower Text" pitchFamily="18" charset="0"/>
            </a:endParaRPr>
          </a:p>
          <a:p>
            <a:pPr marL="0" indent="0" algn="ctr">
              <a:buNone/>
            </a:pPr>
            <a:r>
              <a:rPr lang="en-CA" dirty="0" smtClean="0">
                <a:latin typeface="High Tower Text" pitchFamily="18" charset="0"/>
              </a:rPr>
              <a:t>Finding quotes </a:t>
            </a:r>
            <a:r>
              <a:rPr lang="en-CA" dirty="0">
                <a:latin typeface="High Tower Text" pitchFamily="18" charset="0"/>
              </a:rPr>
              <a:t>is not the only thing you need to worry about! </a:t>
            </a:r>
            <a:endParaRPr lang="en-CA" dirty="0" smtClean="0">
              <a:latin typeface="High Tower Text" pitchFamily="18" charset="0"/>
            </a:endParaRPr>
          </a:p>
          <a:p>
            <a:pPr marL="0" indent="0" algn="ctr">
              <a:buNone/>
            </a:pPr>
            <a:endParaRPr lang="en-CA" dirty="0">
              <a:latin typeface="High Tower Text" pitchFamily="18" charset="0"/>
            </a:endParaRPr>
          </a:p>
          <a:p>
            <a:pPr marL="0" indent="0" algn="ctr">
              <a:buNone/>
            </a:pPr>
            <a:r>
              <a:rPr lang="en-CA" dirty="0" smtClean="0">
                <a:latin typeface="High Tower Text" pitchFamily="18" charset="0"/>
              </a:rPr>
              <a:t>How </a:t>
            </a:r>
            <a:r>
              <a:rPr lang="en-CA" dirty="0">
                <a:latin typeface="High Tower Text" pitchFamily="18" charset="0"/>
              </a:rPr>
              <a:t>you integrate, cite, and explain the quotes is just as, if not more, important! </a:t>
            </a:r>
            <a:endParaRPr lang="en-US" dirty="0">
              <a:latin typeface="High Tower Text" pitchFamily="18" charset="0"/>
            </a:endParaRPr>
          </a:p>
          <a:p>
            <a:endParaRPr lang="en-CA" dirty="0"/>
          </a:p>
        </p:txBody>
      </p:sp>
    </p:spTree>
    <p:extLst>
      <p:ext uri="{BB962C8B-B14F-4D97-AF65-F5344CB8AC3E}">
        <p14:creationId xmlns:p14="http://schemas.microsoft.com/office/powerpoint/2010/main" val="6826154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4"/>
          <p:cNvSpPr txBox="1">
            <a:spLocks/>
          </p:cNvSpPr>
          <p:nvPr/>
        </p:nvSpPr>
        <p:spPr>
          <a:xfrm>
            <a:off x="395536" y="908720"/>
            <a:ext cx="8291264" cy="5505475"/>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endParaRPr lang="en-CA" sz="4000" b="1" dirty="0" smtClean="0">
              <a:latin typeface="Century Gothic" pitchFamily="34" charset="0"/>
            </a:endParaRPr>
          </a:p>
          <a:p>
            <a:pPr marL="0" indent="0" algn="ctr">
              <a:buNone/>
            </a:pPr>
            <a:r>
              <a:rPr lang="en-CA" sz="4000" b="1" dirty="0" smtClean="0">
                <a:latin typeface="Century Gothic" pitchFamily="34" charset="0"/>
              </a:rPr>
              <a:t>BECAUSE </a:t>
            </a:r>
            <a:r>
              <a:rPr lang="en-CA" sz="4000" b="1" dirty="0">
                <a:latin typeface="Century Gothic" pitchFamily="34" charset="0"/>
              </a:rPr>
              <a:t>you must EXPLAIN your quotes after you have integrated them, there is NO WAY a quote should EVER appear at the very END of your paragraph!</a:t>
            </a:r>
            <a:endParaRPr lang="en-US" sz="4000" dirty="0">
              <a:latin typeface="Century Gothic" pitchFamily="34" charset="0"/>
            </a:endParaRPr>
          </a:p>
          <a:p>
            <a:endParaRPr lang="en-CA" dirty="0"/>
          </a:p>
        </p:txBody>
      </p:sp>
    </p:spTree>
    <p:extLst>
      <p:ext uri="{BB962C8B-B14F-4D97-AF65-F5344CB8AC3E}">
        <p14:creationId xmlns:p14="http://schemas.microsoft.com/office/powerpoint/2010/main" val="34039289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980728"/>
            <a:ext cx="8280920" cy="4752528"/>
          </a:xfrm>
        </p:spPr>
        <p:txBody>
          <a:bodyPr>
            <a:normAutofit fontScale="90000"/>
          </a:bodyPr>
          <a:lstStyle/>
          <a:p>
            <a:r>
              <a:rPr lang="en-CA" sz="4000" dirty="0" smtClean="0">
                <a:solidFill>
                  <a:srgbClr val="00B0F0"/>
                </a:solidFill>
                <a:latin typeface="Century Gothic" pitchFamily="34" charset="0"/>
              </a:rPr>
              <a:t>Paraphrasing</a:t>
            </a:r>
            <a:r>
              <a:rPr lang="en-CA" sz="3100" u="sng" dirty="0" smtClean="0">
                <a:solidFill>
                  <a:srgbClr val="00B0F0"/>
                </a:solidFill>
                <a:latin typeface="Century Gothic" pitchFamily="34" charset="0"/>
              </a:rPr>
              <a:t/>
            </a:r>
            <a:br>
              <a:rPr lang="en-CA" sz="3100" u="sng" dirty="0" smtClean="0">
                <a:solidFill>
                  <a:srgbClr val="00B0F0"/>
                </a:solidFill>
                <a:latin typeface="Century Gothic" pitchFamily="34" charset="0"/>
              </a:rPr>
            </a:br>
            <a:r>
              <a:rPr lang="en-US" sz="3600" dirty="0">
                <a:latin typeface="High Tower Text" pitchFamily="18" charset="0"/>
              </a:rPr>
              <a:t/>
            </a:r>
            <a:br>
              <a:rPr lang="en-US" sz="3600" dirty="0">
                <a:latin typeface="High Tower Text" pitchFamily="18" charset="0"/>
              </a:rPr>
            </a:br>
            <a:r>
              <a:rPr lang="en-CA" sz="3600" dirty="0" smtClean="0">
                <a:latin typeface="High Tower Text" pitchFamily="18" charset="0"/>
              </a:rPr>
              <a:t>When </a:t>
            </a:r>
            <a:r>
              <a:rPr lang="en-CA" sz="3600" dirty="0">
                <a:latin typeface="High Tower Text" pitchFamily="18" charset="0"/>
              </a:rPr>
              <a:t>you paraphrase, you take the ideas/information of others and put it into </a:t>
            </a:r>
            <a:r>
              <a:rPr lang="en-CA" sz="3600" dirty="0">
                <a:solidFill>
                  <a:srgbClr val="00B0F0"/>
                </a:solidFill>
                <a:latin typeface="High Tower Text" pitchFamily="18" charset="0"/>
              </a:rPr>
              <a:t>your own words. </a:t>
            </a:r>
            <a:r>
              <a:rPr lang="en-CA" sz="3600" dirty="0">
                <a:latin typeface="High Tower Text" pitchFamily="18" charset="0"/>
              </a:rPr>
              <a:t>Since you are not directly quoting, you do not need to use quotation marks. However, you must still </a:t>
            </a:r>
            <a:r>
              <a:rPr lang="en-CA" sz="3600" dirty="0">
                <a:solidFill>
                  <a:srgbClr val="00B0F0"/>
                </a:solidFill>
                <a:latin typeface="High Tower Text" pitchFamily="18" charset="0"/>
              </a:rPr>
              <a:t>give the source credit for their ideas </a:t>
            </a:r>
            <a:r>
              <a:rPr lang="en-CA" sz="3600" dirty="0">
                <a:latin typeface="High Tower Text" pitchFamily="18" charset="0"/>
              </a:rPr>
              <a:t>by citing their name and page number.  </a:t>
            </a:r>
            <a:r>
              <a:rPr lang="en-US" sz="3600" dirty="0">
                <a:latin typeface="High Tower Text" pitchFamily="18" charset="0"/>
              </a:rPr>
              <a:t/>
            </a:r>
            <a:br>
              <a:rPr lang="en-US" sz="3600" dirty="0">
                <a:latin typeface="High Tower Text" pitchFamily="18" charset="0"/>
              </a:rPr>
            </a:br>
            <a:endParaRPr lang="en-US" sz="3600" dirty="0">
              <a:latin typeface="High Tower Text" pitchFamily="18" charset="0"/>
            </a:endParaRPr>
          </a:p>
        </p:txBody>
      </p:sp>
    </p:spTree>
    <p:extLst>
      <p:ext uri="{BB962C8B-B14F-4D97-AF65-F5344CB8AC3E}">
        <p14:creationId xmlns:p14="http://schemas.microsoft.com/office/powerpoint/2010/main" val="1924494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764704"/>
            <a:ext cx="8229600" cy="5184576"/>
          </a:xfrm>
        </p:spPr>
        <p:txBody>
          <a:bodyPr>
            <a:normAutofit fontScale="90000"/>
          </a:bodyPr>
          <a:lstStyle/>
          <a:p>
            <a:pPr algn="l"/>
            <a:r>
              <a:rPr lang="en-CA" sz="3100" dirty="0" smtClean="0">
                <a:solidFill>
                  <a:srgbClr val="00B0F0"/>
                </a:solidFill>
                <a:latin typeface="Century Gothic" pitchFamily="34" charset="0"/>
              </a:rPr>
              <a:t/>
            </a:r>
            <a:br>
              <a:rPr lang="en-CA" sz="3100" dirty="0" smtClean="0">
                <a:solidFill>
                  <a:srgbClr val="00B0F0"/>
                </a:solidFill>
                <a:latin typeface="Century Gothic" pitchFamily="34" charset="0"/>
              </a:rPr>
            </a:br>
            <a:r>
              <a:rPr lang="en-CA" sz="3100" dirty="0" smtClean="0">
                <a:solidFill>
                  <a:srgbClr val="00B0F0"/>
                </a:solidFill>
                <a:latin typeface="Century Gothic" pitchFamily="34" charset="0"/>
              </a:rPr>
              <a:t>   The </a:t>
            </a:r>
            <a:r>
              <a:rPr lang="en-CA" sz="3100" dirty="0">
                <a:solidFill>
                  <a:srgbClr val="00B0F0"/>
                </a:solidFill>
                <a:latin typeface="Century Gothic" pitchFamily="34" charset="0"/>
              </a:rPr>
              <a:t>LI.QU.ID. Method of Quote Integration</a:t>
            </a:r>
            <a:r>
              <a:rPr lang="en-CA" sz="3100" dirty="0" smtClean="0">
                <a:solidFill>
                  <a:srgbClr val="00B0F0"/>
                </a:solidFill>
                <a:latin typeface="Century Gothic" pitchFamily="34" charset="0"/>
              </a:rPr>
              <a:t>:</a:t>
            </a:r>
            <a:r>
              <a:rPr lang="en-CA" sz="3100" b="1" dirty="0" smtClean="0">
                <a:solidFill>
                  <a:srgbClr val="00B0F0"/>
                </a:solidFill>
                <a:latin typeface="Century Gothic" pitchFamily="34" charset="0"/>
              </a:rPr>
              <a:t/>
            </a:r>
            <a:br>
              <a:rPr lang="en-CA" sz="3100" b="1" dirty="0" smtClean="0">
                <a:solidFill>
                  <a:srgbClr val="00B0F0"/>
                </a:solidFill>
                <a:latin typeface="Century Gothic" pitchFamily="34" charset="0"/>
              </a:rPr>
            </a:br>
            <a:r>
              <a:rPr lang="en-US" sz="2700" dirty="0"/>
              <a:t/>
            </a:r>
            <a:br>
              <a:rPr lang="en-US" sz="2700" dirty="0"/>
            </a:br>
            <a:r>
              <a:rPr lang="en-CA" sz="2700" b="1" dirty="0">
                <a:solidFill>
                  <a:srgbClr val="00B0F0"/>
                </a:solidFill>
              </a:rPr>
              <a:t>L</a:t>
            </a:r>
            <a:r>
              <a:rPr lang="en-CA" sz="2700" dirty="0"/>
              <a:t>ead-</a:t>
            </a:r>
            <a:r>
              <a:rPr lang="en-CA" sz="2700" b="1" dirty="0">
                <a:solidFill>
                  <a:srgbClr val="00B0F0"/>
                </a:solidFill>
              </a:rPr>
              <a:t>I</a:t>
            </a:r>
            <a:r>
              <a:rPr lang="en-CA" sz="2700" dirty="0"/>
              <a:t>n: Introduce the quote: identify the quote’s speaker, the quote’s context, and the quote’s location in the text</a:t>
            </a:r>
            <a:r>
              <a:rPr lang="en-CA" sz="2700" dirty="0" smtClean="0"/>
              <a:t>.</a:t>
            </a:r>
            <a:br>
              <a:rPr lang="en-CA" sz="2700" dirty="0" smtClean="0"/>
            </a:br>
            <a:r>
              <a:rPr lang="en-US" sz="2700" dirty="0"/>
              <a:t/>
            </a:r>
            <a:br>
              <a:rPr lang="en-US" sz="2700" dirty="0"/>
            </a:br>
            <a:r>
              <a:rPr lang="en-CA" sz="2700" b="1" dirty="0">
                <a:solidFill>
                  <a:srgbClr val="00B0F0"/>
                </a:solidFill>
              </a:rPr>
              <a:t>Qu</a:t>
            </a:r>
            <a:r>
              <a:rPr lang="en-CA" sz="2700" dirty="0"/>
              <a:t>ote: Include the quote. Remember, the quote must appear in “quotation marks” and be written EXACTLY as it is found in the text</a:t>
            </a:r>
            <a:r>
              <a:rPr lang="en-CA" sz="2700" dirty="0" smtClean="0"/>
              <a:t>.</a:t>
            </a:r>
            <a:br>
              <a:rPr lang="en-CA" sz="2700" dirty="0" smtClean="0"/>
            </a:br>
            <a:r>
              <a:rPr lang="en-US" sz="2700" dirty="0"/>
              <a:t/>
            </a:r>
            <a:br>
              <a:rPr lang="en-US" sz="2700" dirty="0"/>
            </a:br>
            <a:r>
              <a:rPr lang="en-CA" sz="2700" b="1" dirty="0">
                <a:solidFill>
                  <a:srgbClr val="00B0F0"/>
                </a:solidFill>
              </a:rPr>
              <a:t>I</a:t>
            </a:r>
            <a:r>
              <a:rPr lang="en-CA" sz="2700" dirty="0"/>
              <a:t>nvestigative </a:t>
            </a:r>
            <a:r>
              <a:rPr lang="en-CA" sz="2700" b="1" dirty="0">
                <a:solidFill>
                  <a:srgbClr val="00B0F0"/>
                </a:solidFill>
              </a:rPr>
              <a:t>D</a:t>
            </a:r>
            <a:r>
              <a:rPr lang="en-CA" sz="2700" dirty="0"/>
              <a:t>iscussion: Never assume a quote explains itself. Ever. After you have included the quote, explain/examine what the quote means, why it means this, and why it is relevant to your thesis. The investigative discussion is what differentiates a weak response from a strong response. </a:t>
            </a:r>
            <a:r>
              <a:rPr lang="en-US" dirty="0"/>
              <a:t/>
            </a:r>
            <a:br>
              <a:rPr lang="en-US" dirty="0"/>
            </a:br>
            <a:endParaRPr lang="en-US" dirty="0"/>
          </a:p>
        </p:txBody>
      </p:sp>
    </p:spTree>
    <p:extLst>
      <p:ext uri="{BB962C8B-B14F-4D97-AF65-F5344CB8AC3E}">
        <p14:creationId xmlns:p14="http://schemas.microsoft.com/office/powerpoint/2010/main" val="25240868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568952" cy="6120680"/>
          </a:xfrm>
        </p:spPr>
        <p:txBody>
          <a:bodyPr>
            <a:normAutofit fontScale="90000"/>
          </a:bodyPr>
          <a:lstStyle/>
          <a:p>
            <a:pPr algn="l"/>
            <a:r>
              <a:rPr lang="en-CA" sz="3100" dirty="0" smtClean="0">
                <a:solidFill>
                  <a:srgbClr val="00B0F0"/>
                </a:solidFill>
                <a:latin typeface="Century Gothic" pitchFamily="34" charset="0"/>
              </a:rPr>
              <a:t>          </a:t>
            </a:r>
            <a:r>
              <a:rPr lang="en-CA" sz="3100" dirty="0">
                <a:solidFill>
                  <a:srgbClr val="00B0F0"/>
                </a:solidFill>
                <a:latin typeface="Century Gothic" pitchFamily="34" charset="0"/>
              </a:rPr>
              <a:t/>
            </a:r>
            <a:br>
              <a:rPr lang="en-CA" sz="3100" dirty="0">
                <a:solidFill>
                  <a:srgbClr val="00B0F0"/>
                </a:solidFill>
                <a:latin typeface="Century Gothic" pitchFamily="34" charset="0"/>
              </a:rPr>
            </a:br>
            <a:r>
              <a:rPr lang="en-CA" sz="3100" u="sng" dirty="0" smtClean="0">
                <a:solidFill>
                  <a:srgbClr val="00B0F0"/>
                </a:solidFill>
                <a:latin typeface="Century Gothic" pitchFamily="34" charset="0"/>
              </a:rPr>
              <a:t>Examples of how to Format Quotes/Paraphrase:</a:t>
            </a:r>
            <a:r>
              <a:rPr lang="en-CA" sz="2800" dirty="0">
                <a:latin typeface="High Tower Text" pitchFamily="18" charset="0"/>
              </a:rPr>
              <a:t/>
            </a:r>
            <a:br>
              <a:rPr lang="en-CA" sz="2800" dirty="0">
                <a:latin typeface="High Tower Text" pitchFamily="18" charset="0"/>
              </a:rPr>
            </a:br>
            <a:r>
              <a:rPr lang="en-CA" sz="3100" dirty="0" smtClean="0">
                <a:latin typeface="+mn-lt"/>
              </a:rPr>
              <a:t>According </a:t>
            </a:r>
            <a:r>
              <a:rPr lang="en-CA" sz="3100" dirty="0">
                <a:latin typeface="+mn-lt"/>
              </a:rPr>
              <a:t>to </a:t>
            </a:r>
            <a:r>
              <a:rPr lang="en-CA" sz="3100" dirty="0" err="1" smtClean="0">
                <a:latin typeface="+mn-lt"/>
              </a:rPr>
              <a:t>Mozzart</a:t>
            </a:r>
            <a:r>
              <a:rPr lang="en-CA" sz="3100" dirty="0" smtClean="0">
                <a:latin typeface="+mn-lt"/>
              </a:rPr>
              <a:t> </a:t>
            </a:r>
            <a:r>
              <a:rPr lang="en-CA" sz="3100" dirty="0" err="1" smtClean="0">
                <a:latin typeface="+mn-lt"/>
              </a:rPr>
              <a:t>Goudacheez</a:t>
            </a:r>
            <a:r>
              <a:rPr lang="en-CA" sz="3100" dirty="0" smtClean="0">
                <a:latin typeface="+mn-lt"/>
              </a:rPr>
              <a:t>, </a:t>
            </a:r>
            <a:r>
              <a:rPr lang="en-CA" sz="3100" dirty="0">
                <a:latin typeface="+mn-lt"/>
              </a:rPr>
              <a:t>“cheese is one of the world’s most common foods” (21</a:t>
            </a:r>
            <a:r>
              <a:rPr lang="en-CA" sz="3100" dirty="0" smtClean="0">
                <a:latin typeface="+mn-lt"/>
              </a:rPr>
              <a:t>).</a:t>
            </a:r>
            <a:br>
              <a:rPr lang="en-CA" sz="3100" dirty="0" smtClean="0">
                <a:latin typeface="+mn-lt"/>
              </a:rPr>
            </a:br>
            <a:r>
              <a:rPr lang="en-US" sz="3100" dirty="0">
                <a:latin typeface="+mn-lt"/>
              </a:rPr>
              <a:t/>
            </a:r>
            <a:br>
              <a:rPr lang="en-US" sz="3100" dirty="0">
                <a:latin typeface="+mn-lt"/>
              </a:rPr>
            </a:br>
            <a:r>
              <a:rPr lang="en-CA" sz="3100" dirty="0">
                <a:latin typeface="+mn-lt"/>
              </a:rPr>
              <a:t>Though a select few people find cheese to be appalling “cheese is one of the world’s most common foods” </a:t>
            </a:r>
            <a:r>
              <a:rPr lang="en-CA" sz="3100" dirty="0" smtClean="0">
                <a:latin typeface="+mn-lt"/>
              </a:rPr>
              <a:t>(</a:t>
            </a:r>
            <a:r>
              <a:rPr lang="en-CA" sz="3100" dirty="0" err="1" smtClean="0">
                <a:latin typeface="+mn-lt"/>
              </a:rPr>
              <a:t>Goudacheez</a:t>
            </a:r>
            <a:r>
              <a:rPr lang="en-CA" sz="3100" dirty="0" smtClean="0">
                <a:latin typeface="+mn-lt"/>
              </a:rPr>
              <a:t> </a:t>
            </a:r>
            <a:r>
              <a:rPr lang="en-CA" sz="3100" dirty="0">
                <a:latin typeface="+mn-lt"/>
              </a:rPr>
              <a:t>21</a:t>
            </a:r>
            <a:r>
              <a:rPr lang="en-CA" sz="3100" dirty="0" smtClean="0">
                <a:latin typeface="+mn-lt"/>
              </a:rPr>
              <a:t>).</a:t>
            </a:r>
            <a:br>
              <a:rPr lang="en-CA" sz="3100" dirty="0" smtClean="0">
                <a:latin typeface="+mn-lt"/>
              </a:rPr>
            </a:br>
            <a:r>
              <a:rPr lang="en-US" sz="3100" dirty="0">
                <a:latin typeface="+mn-lt"/>
              </a:rPr>
              <a:t/>
            </a:r>
            <a:br>
              <a:rPr lang="en-US" sz="3100" dirty="0">
                <a:latin typeface="+mn-lt"/>
              </a:rPr>
            </a:br>
            <a:r>
              <a:rPr lang="en-CA" sz="3100" dirty="0">
                <a:latin typeface="+mn-lt"/>
              </a:rPr>
              <a:t>By no means is cheese a rare item. It is one of the world’s favourite foods </a:t>
            </a:r>
            <a:r>
              <a:rPr lang="en-CA" sz="3100" dirty="0" smtClean="0">
                <a:latin typeface="+mn-lt"/>
              </a:rPr>
              <a:t>(</a:t>
            </a:r>
            <a:r>
              <a:rPr lang="en-CA" sz="3100" dirty="0" err="1" smtClean="0">
                <a:latin typeface="+mn-lt"/>
              </a:rPr>
              <a:t>LeFromage</a:t>
            </a:r>
            <a:r>
              <a:rPr lang="en-CA" sz="3100" dirty="0" smtClean="0">
                <a:latin typeface="+mn-lt"/>
              </a:rPr>
              <a:t> 64).</a:t>
            </a:r>
            <a:r>
              <a:rPr lang="en-US" sz="3100" dirty="0">
                <a:latin typeface="+mn-lt"/>
              </a:rPr>
              <a:t/>
            </a:r>
            <a:br>
              <a:rPr lang="en-US" sz="3100" dirty="0">
                <a:latin typeface="+mn-lt"/>
              </a:rPr>
            </a:br>
            <a:r>
              <a:rPr lang="en-US" sz="3100" dirty="0">
                <a:latin typeface="+mn-lt"/>
              </a:rPr>
              <a:t/>
            </a:r>
            <a:br>
              <a:rPr lang="en-US" sz="3100" dirty="0">
                <a:latin typeface="+mn-lt"/>
              </a:rPr>
            </a:br>
            <a:r>
              <a:rPr lang="en-US" sz="3100" dirty="0" smtClean="0">
                <a:latin typeface="+mn-lt"/>
              </a:rPr>
              <a:t>When exploring the resiliency of cheese, Brie </a:t>
            </a:r>
            <a:r>
              <a:rPr lang="en-US" sz="3100" dirty="0" err="1" smtClean="0">
                <a:latin typeface="+mn-lt"/>
              </a:rPr>
              <a:t>LeFromage</a:t>
            </a:r>
            <a:r>
              <a:rPr lang="en-US" sz="3100" dirty="0" smtClean="0">
                <a:latin typeface="+mn-lt"/>
              </a:rPr>
              <a:t> describes Bleu Cheese, in particular: “It is simply never goes bad! I mean, it is blue from the mold already!” (</a:t>
            </a:r>
            <a:r>
              <a:rPr lang="en-US" sz="3100" dirty="0" err="1" smtClean="0">
                <a:latin typeface="+mn-lt"/>
              </a:rPr>
              <a:t>LeFromage</a:t>
            </a:r>
            <a:r>
              <a:rPr lang="en-US" sz="3100" dirty="0" smtClean="0">
                <a:latin typeface="+mn-lt"/>
              </a:rPr>
              <a:t> 64)</a:t>
            </a:r>
            <a:endParaRPr lang="en-US" sz="3100" dirty="0">
              <a:latin typeface="+mn-lt"/>
            </a:endParaRPr>
          </a:p>
        </p:txBody>
      </p:sp>
    </p:spTree>
    <p:extLst>
      <p:ext uri="{BB962C8B-B14F-4D97-AF65-F5344CB8AC3E}">
        <p14:creationId xmlns:p14="http://schemas.microsoft.com/office/powerpoint/2010/main" val="17266865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1124744"/>
            <a:ext cx="8064896" cy="4536504"/>
          </a:xfrm>
        </p:spPr>
        <p:txBody>
          <a:bodyPr>
            <a:normAutofit/>
          </a:bodyPr>
          <a:lstStyle/>
          <a:p>
            <a:r>
              <a:rPr lang="en-US" sz="3600" dirty="0" smtClean="0">
                <a:solidFill>
                  <a:srgbClr val="00B0F0"/>
                </a:solidFill>
                <a:latin typeface="Century Gothic" pitchFamily="34" charset="0"/>
              </a:rPr>
              <a:t>MLA &amp; Quoting</a:t>
            </a:r>
          </a:p>
          <a:p>
            <a:endParaRPr lang="en-US" sz="1000" dirty="0" smtClean="0">
              <a:solidFill>
                <a:schemeClr val="tx1"/>
              </a:solidFill>
              <a:latin typeface="Century Gothic" pitchFamily="34" charset="0"/>
            </a:endParaRPr>
          </a:p>
          <a:p>
            <a:pPr marL="457200" lvl="0" indent="-457200" algn="l">
              <a:buFont typeface="+mj-lt"/>
              <a:buAutoNum type="arabicPeriod"/>
            </a:pPr>
            <a:r>
              <a:rPr lang="en-CA" sz="2800" dirty="0">
                <a:solidFill>
                  <a:schemeClr val="tx1"/>
                </a:solidFill>
                <a:latin typeface="High Tower Text" pitchFamily="18" charset="0"/>
              </a:rPr>
              <a:t>Direct quotes must be surrounded by a set of </a:t>
            </a:r>
            <a:r>
              <a:rPr lang="en-CA" sz="2800" b="1" dirty="0">
                <a:solidFill>
                  <a:schemeClr val="tx1"/>
                </a:solidFill>
                <a:latin typeface="High Tower Text" pitchFamily="18" charset="0"/>
              </a:rPr>
              <a:t>quotation </a:t>
            </a:r>
            <a:r>
              <a:rPr lang="en-CA" sz="2800" b="1" dirty="0" smtClean="0">
                <a:solidFill>
                  <a:schemeClr val="tx1"/>
                </a:solidFill>
                <a:latin typeface="High Tower Text" pitchFamily="18" charset="0"/>
              </a:rPr>
              <a:t>marks  </a:t>
            </a:r>
            <a:r>
              <a:rPr lang="en-CA" sz="2800" dirty="0" smtClean="0">
                <a:solidFill>
                  <a:schemeClr val="tx1"/>
                </a:solidFill>
                <a:latin typeface="High Tower Text" pitchFamily="18" charset="0"/>
              </a:rPr>
              <a:t>(“”)</a:t>
            </a:r>
            <a:endParaRPr lang="en-US" sz="2800" dirty="0">
              <a:solidFill>
                <a:schemeClr val="tx1"/>
              </a:solidFill>
              <a:latin typeface="High Tower Text" pitchFamily="18" charset="0"/>
            </a:endParaRPr>
          </a:p>
          <a:p>
            <a:pPr marL="457200" lvl="0" indent="-457200" algn="l">
              <a:buFont typeface="+mj-lt"/>
              <a:buAutoNum type="arabicPeriod"/>
            </a:pPr>
            <a:r>
              <a:rPr lang="en-CA" sz="2800" dirty="0">
                <a:solidFill>
                  <a:schemeClr val="tx1"/>
                </a:solidFill>
                <a:latin typeface="High Tower Text" pitchFamily="18" charset="0"/>
              </a:rPr>
              <a:t>The </a:t>
            </a:r>
            <a:r>
              <a:rPr lang="en-CA" sz="2800" b="1" dirty="0">
                <a:solidFill>
                  <a:schemeClr val="tx1"/>
                </a:solidFill>
                <a:latin typeface="High Tower Text" pitchFamily="18" charset="0"/>
              </a:rPr>
              <a:t>punctuation</a:t>
            </a:r>
            <a:r>
              <a:rPr lang="en-CA" sz="2800" dirty="0">
                <a:solidFill>
                  <a:schemeClr val="tx1"/>
                </a:solidFill>
                <a:latin typeface="High Tower Text" pitchFamily="18" charset="0"/>
              </a:rPr>
              <a:t> lies </a:t>
            </a:r>
            <a:r>
              <a:rPr lang="en-CA" sz="2800" dirty="0" smtClean="0">
                <a:solidFill>
                  <a:schemeClr val="tx1"/>
                </a:solidFill>
                <a:latin typeface="High Tower Text" pitchFamily="18" charset="0"/>
              </a:rPr>
              <a:t>after </a:t>
            </a:r>
            <a:r>
              <a:rPr lang="en-CA" sz="2800" dirty="0">
                <a:solidFill>
                  <a:schemeClr val="tx1"/>
                </a:solidFill>
                <a:latin typeface="High Tower Text" pitchFamily="18" charset="0"/>
              </a:rPr>
              <a:t>the quotation marks, and after the in-text </a:t>
            </a:r>
            <a:r>
              <a:rPr lang="en-CA" sz="2800" dirty="0" smtClean="0">
                <a:solidFill>
                  <a:schemeClr val="tx1"/>
                </a:solidFill>
                <a:latin typeface="High Tower Text" pitchFamily="18" charset="0"/>
              </a:rPr>
              <a:t>citation (unless a question or exclamation mark is used)</a:t>
            </a:r>
            <a:endParaRPr lang="en-US" sz="2800" dirty="0">
              <a:solidFill>
                <a:schemeClr val="tx1"/>
              </a:solidFill>
              <a:latin typeface="High Tower Text" pitchFamily="18" charset="0"/>
            </a:endParaRPr>
          </a:p>
          <a:p>
            <a:pPr marL="457200" lvl="0" indent="-457200" algn="l">
              <a:buFont typeface="+mj-lt"/>
              <a:buAutoNum type="arabicPeriod"/>
            </a:pPr>
            <a:r>
              <a:rPr lang="en-CA" sz="2800" b="1" dirty="0">
                <a:solidFill>
                  <a:schemeClr val="tx1"/>
                </a:solidFill>
                <a:latin typeface="High Tower Text" pitchFamily="18" charset="0"/>
              </a:rPr>
              <a:t>Citation</a:t>
            </a:r>
            <a:r>
              <a:rPr lang="en-CA" sz="2800" dirty="0">
                <a:solidFill>
                  <a:schemeClr val="tx1"/>
                </a:solidFill>
                <a:latin typeface="High Tower Text" pitchFamily="18" charset="0"/>
              </a:rPr>
              <a:t> is done throughout the text, directly following the quotation</a:t>
            </a:r>
            <a:endParaRPr lang="en-US" sz="2800" dirty="0">
              <a:solidFill>
                <a:schemeClr val="tx1"/>
              </a:solidFill>
              <a:latin typeface="High Tower Text" pitchFamily="18" charset="0"/>
            </a:endParaRPr>
          </a:p>
          <a:p>
            <a:pPr marL="1257300" lvl="2" indent="-342900" algn="l">
              <a:buFont typeface="Arial" pitchFamily="34" charset="0"/>
              <a:buChar char="•"/>
            </a:pPr>
            <a:r>
              <a:rPr lang="en-CA" dirty="0" smtClean="0">
                <a:solidFill>
                  <a:srgbClr val="00B0F0"/>
                </a:solidFill>
                <a:latin typeface="High Tower Text" pitchFamily="18" charset="0"/>
              </a:rPr>
              <a:t>Eg</a:t>
            </a:r>
            <a:r>
              <a:rPr lang="en-CA" dirty="0">
                <a:solidFill>
                  <a:srgbClr val="00B0F0"/>
                </a:solidFill>
                <a:latin typeface="High Tower Text" pitchFamily="18" charset="0"/>
              </a:rPr>
              <a:t>. “Cheese is awesome</a:t>
            </a:r>
            <a:r>
              <a:rPr lang="en-CA" dirty="0" smtClean="0">
                <a:solidFill>
                  <a:srgbClr val="00B0F0"/>
                </a:solidFill>
                <a:latin typeface="High Tower Text" pitchFamily="18" charset="0"/>
              </a:rPr>
              <a:t>” </a:t>
            </a:r>
            <a:r>
              <a:rPr lang="en-CA" dirty="0">
                <a:solidFill>
                  <a:srgbClr val="00B0F0"/>
                </a:solidFill>
                <a:latin typeface="High Tower Text" pitchFamily="18" charset="0"/>
              </a:rPr>
              <a:t>(</a:t>
            </a:r>
            <a:r>
              <a:rPr lang="en-CA" dirty="0" err="1">
                <a:solidFill>
                  <a:srgbClr val="00B0F0"/>
                </a:solidFill>
                <a:latin typeface="High Tower Text" pitchFamily="18" charset="0"/>
              </a:rPr>
              <a:t>Curdblossom</a:t>
            </a:r>
            <a:r>
              <a:rPr lang="en-CA" dirty="0">
                <a:solidFill>
                  <a:srgbClr val="00B0F0"/>
                </a:solidFill>
                <a:latin typeface="High Tower Text" pitchFamily="18" charset="0"/>
              </a:rPr>
              <a:t> 232</a:t>
            </a:r>
            <a:r>
              <a:rPr lang="en-CA" dirty="0" smtClean="0">
                <a:solidFill>
                  <a:srgbClr val="00B0F0"/>
                </a:solidFill>
                <a:latin typeface="High Tower Text" pitchFamily="18" charset="0"/>
              </a:rPr>
              <a:t>).</a:t>
            </a:r>
            <a:endParaRPr lang="en-US" dirty="0" smtClean="0">
              <a:solidFill>
                <a:srgbClr val="00B0F0"/>
              </a:solidFill>
              <a:latin typeface="High Tower Text" pitchFamily="18" charset="0"/>
            </a:endParaRPr>
          </a:p>
        </p:txBody>
      </p:sp>
    </p:spTree>
    <p:extLst>
      <p:ext uri="{BB962C8B-B14F-4D97-AF65-F5344CB8AC3E}">
        <p14:creationId xmlns:p14="http://schemas.microsoft.com/office/powerpoint/2010/main" val="23109185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marL="0" lvl="0" indent="0" algn="ctr">
              <a:buNone/>
            </a:pPr>
            <a:endParaRPr lang="en-CA" sz="3600" dirty="0" smtClean="0">
              <a:solidFill>
                <a:srgbClr val="00B0F0"/>
              </a:solidFill>
              <a:latin typeface="Century Gothic" pitchFamily="34" charset="0"/>
            </a:endParaRPr>
          </a:p>
          <a:p>
            <a:pPr marL="0" lvl="0" indent="0" algn="ctr">
              <a:buNone/>
            </a:pPr>
            <a:r>
              <a:rPr lang="en-CA" sz="3600" dirty="0" smtClean="0">
                <a:solidFill>
                  <a:srgbClr val="00B0F0"/>
                </a:solidFill>
                <a:latin typeface="Century Gothic" pitchFamily="34" charset="0"/>
              </a:rPr>
              <a:t>MLA &amp; Quoting Cont’d</a:t>
            </a:r>
          </a:p>
          <a:p>
            <a:pPr marL="0" lvl="0" indent="0" algn="ctr">
              <a:buNone/>
            </a:pPr>
            <a:endParaRPr lang="en-CA" sz="1000" dirty="0" smtClean="0">
              <a:solidFill>
                <a:srgbClr val="00B0F0"/>
              </a:solidFill>
              <a:latin typeface="Century Gothic" pitchFamily="34" charset="0"/>
            </a:endParaRPr>
          </a:p>
          <a:p>
            <a:pPr marL="514350" lvl="0" indent="-514350">
              <a:buFont typeface="+mj-lt"/>
              <a:buAutoNum type="arabicPeriod" startAt="4"/>
            </a:pPr>
            <a:r>
              <a:rPr lang="en-CA" sz="2800" dirty="0" smtClean="0">
                <a:latin typeface="High Tower Text" pitchFamily="18" charset="0"/>
              </a:rPr>
              <a:t>Quotes </a:t>
            </a:r>
            <a:r>
              <a:rPr lang="en-CA" sz="2800" dirty="0">
                <a:latin typeface="High Tower Text" pitchFamily="18" charset="0"/>
              </a:rPr>
              <a:t>over </a:t>
            </a:r>
            <a:r>
              <a:rPr lang="en-CA" sz="2800" dirty="0" smtClean="0">
                <a:latin typeface="High Tower Text" pitchFamily="18" charset="0"/>
              </a:rPr>
              <a:t>4 </a:t>
            </a:r>
            <a:r>
              <a:rPr lang="en-CA" sz="2800" dirty="0">
                <a:latin typeface="High Tower Text" pitchFamily="18" charset="0"/>
              </a:rPr>
              <a:t>lines long are considered </a:t>
            </a:r>
            <a:r>
              <a:rPr lang="en-CA" sz="2800" b="1" dirty="0">
                <a:latin typeface="High Tower Text" pitchFamily="18" charset="0"/>
              </a:rPr>
              <a:t>“block quotes”</a:t>
            </a:r>
            <a:r>
              <a:rPr lang="en-CA" sz="2800" dirty="0">
                <a:latin typeface="High Tower Text" pitchFamily="18" charset="0"/>
              </a:rPr>
              <a:t> and must be formatted differently than regular quotes:</a:t>
            </a:r>
            <a:endParaRPr lang="en-US" sz="2800" dirty="0">
              <a:latin typeface="High Tower Text" pitchFamily="18" charset="0"/>
            </a:endParaRPr>
          </a:p>
          <a:p>
            <a:pPr lvl="1"/>
            <a:r>
              <a:rPr lang="en-CA" sz="2400" dirty="0">
                <a:latin typeface="High Tower Text" pitchFamily="18" charset="0"/>
              </a:rPr>
              <a:t>Indent </a:t>
            </a:r>
            <a:r>
              <a:rPr lang="en-CA" sz="2400" dirty="0" smtClean="0">
                <a:latin typeface="High Tower Text" pitchFamily="18" charset="0"/>
              </a:rPr>
              <a:t>1 </a:t>
            </a:r>
            <a:r>
              <a:rPr lang="en-CA" sz="2400" dirty="0">
                <a:latin typeface="High Tower Text" pitchFamily="18" charset="0"/>
              </a:rPr>
              <a:t>inch (entire quote) by pressing the </a:t>
            </a:r>
            <a:r>
              <a:rPr lang="en-CA" sz="2400" u="sng" dirty="0">
                <a:latin typeface="High Tower Text" pitchFamily="18" charset="0"/>
              </a:rPr>
              <a:t>“tab”</a:t>
            </a:r>
            <a:r>
              <a:rPr lang="en-CA" sz="2400" dirty="0">
                <a:latin typeface="High Tower Text" pitchFamily="18" charset="0"/>
              </a:rPr>
              <a:t> button</a:t>
            </a:r>
            <a:endParaRPr lang="en-US" sz="2400" dirty="0">
              <a:latin typeface="High Tower Text" pitchFamily="18" charset="0"/>
            </a:endParaRPr>
          </a:p>
          <a:p>
            <a:pPr lvl="1"/>
            <a:r>
              <a:rPr lang="en-CA" sz="2400" dirty="0">
                <a:latin typeface="High Tower Text" pitchFamily="18" charset="0"/>
              </a:rPr>
              <a:t>Do not use quotation marks</a:t>
            </a:r>
            <a:endParaRPr lang="en-US" sz="2400" dirty="0">
              <a:latin typeface="High Tower Text" pitchFamily="18" charset="0"/>
            </a:endParaRPr>
          </a:p>
          <a:p>
            <a:pPr lvl="1"/>
            <a:r>
              <a:rPr lang="en-CA" sz="2400" dirty="0">
                <a:latin typeface="High Tower Text" pitchFamily="18" charset="0"/>
              </a:rPr>
              <a:t>Double space (entire quote)</a:t>
            </a:r>
            <a:endParaRPr lang="en-US" sz="2400" dirty="0">
              <a:latin typeface="High Tower Text" pitchFamily="18" charset="0"/>
            </a:endParaRPr>
          </a:p>
          <a:p>
            <a:pPr lvl="1"/>
            <a:r>
              <a:rPr lang="en-CA" sz="2400" dirty="0">
                <a:latin typeface="High Tower Text" pitchFamily="18" charset="0"/>
              </a:rPr>
              <a:t>Include the citation in brackets following the quote, as normal</a:t>
            </a:r>
            <a:endParaRPr lang="en-US" sz="2400" dirty="0">
              <a:latin typeface="High Tower Text" pitchFamily="18" charset="0"/>
            </a:endParaRPr>
          </a:p>
          <a:p>
            <a:pPr marL="0" indent="0">
              <a:buNone/>
            </a:pPr>
            <a:endParaRPr lang="en-US" dirty="0"/>
          </a:p>
        </p:txBody>
      </p:sp>
    </p:spTree>
    <p:extLst>
      <p:ext uri="{BB962C8B-B14F-4D97-AF65-F5344CB8AC3E}">
        <p14:creationId xmlns:p14="http://schemas.microsoft.com/office/powerpoint/2010/main" val="16624917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688632"/>
          </a:xfrm>
        </p:spPr>
        <p:txBody>
          <a:bodyPr>
            <a:normAutofit/>
          </a:bodyPr>
          <a:lstStyle/>
          <a:p>
            <a:pPr marL="0" lvl="0" indent="0" algn="ctr">
              <a:buNone/>
            </a:pPr>
            <a:r>
              <a:rPr lang="en-CA" sz="3600" dirty="0" smtClean="0">
                <a:solidFill>
                  <a:srgbClr val="00B0F0"/>
                </a:solidFill>
                <a:latin typeface="Century Gothic" pitchFamily="34" charset="0"/>
              </a:rPr>
              <a:t>MLA &amp; Quoting Cont’d</a:t>
            </a:r>
          </a:p>
          <a:p>
            <a:pPr marL="514350" lvl="0" indent="-514350">
              <a:buFont typeface="+mj-lt"/>
              <a:buAutoNum type="arabicPeriod" startAt="5"/>
            </a:pPr>
            <a:endParaRPr lang="en-CA" sz="1000" dirty="0">
              <a:latin typeface="High Tower Text" pitchFamily="18" charset="0"/>
            </a:endParaRPr>
          </a:p>
          <a:p>
            <a:pPr marL="514350" lvl="0" indent="-514350">
              <a:buFont typeface="+mj-lt"/>
              <a:buAutoNum type="arabicPeriod" startAt="5"/>
            </a:pPr>
            <a:r>
              <a:rPr lang="en-CA" sz="2600" dirty="0" smtClean="0">
                <a:latin typeface="High Tower Text" pitchFamily="18" charset="0"/>
              </a:rPr>
              <a:t>If </a:t>
            </a:r>
            <a:r>
              <a:rPr lang="en-CA" sz="2600" dirty="0">
                <a:latin typeface="High Tower Text" pitchFamily="18" charset="0"/>
              </a:rPr>
              <a:t>a quotation cannot be integrated smoothly into your text because </a:t>
            </a:r>
            <a:r>
              <a:rPr lang="en-CA" sz="2600" dirty="0" smtClean="0">
                <a:latin typeface="High Tower Text" pitchFamily="18" charset="0"/>
              </a:rPr>
              <a:t>of its sentence </a:t>
            </a:r>
            <a:r>
              <a:rPr lang="en-CA" sz="2600" dirty="0">
                <a:latin typeface="High Tower Text" pitchFamily="18" charset="0"/>
              </a:rPr>
              <a:t>structure, you may use only a portion of the quote as long as you use </a:t>
            </a:r>
            <a:r>
              <a:rPr lang="en-CA" sz="2600" b="1" dirty="0">
                <a:latin typeface="High Tower Text" pitchFamily="18" charset="0"/>
              </a:rPr>
              <a:t>ellipses</a:t>
            </a:r>
            <a:r>
              <a:rPr lang="en-CA" sz="2600" dirty="0">
                <a:latin typeface="High Tower Text" pitchFamily="18" charset="0"/>
              </a:rPr>
              <a:t> </a:t>
            </a:r>
            <a:r>
              <a:rPr lang="en-CA" sz="2600" b="1" dirty="0">
                <a:latin typeface="High Tower Text" pitchFamily="18" charset="0"/>
              </a:rPr>
              <a:t>(…)</a:t>
            </a:r>
            <a:r>
              <a:rPr lang="en-CA" sz="2600" dirty="0">
                <a:latin typeface="High Tower Text" pitchFamily="18" charset="0"/>
              </a:rPr>
              <a:t> to represent the words you’ve omitted. </a:t>
            </a:r>
            <a:endParaRPr lang="en-US" sz="2600" dirty="0">
              <a:latin typeface="High Tower Text" pitchFamily="18" charset="0"/>
            </a:endParaRPr>
          </a:p>
          <a:p>
            <a:pPr marL="514350" lvl="0" indent="-514350">
              <a:buFont typeface="+mj-lt"/>
              <a:buAutoNum type="arabicPeriod" startAt="5"/>
            </a:pPr>
            <a:r>
              <a:rPr lang="en-CA" sz="2600" dirty="0">
                <a:latin typeface="High Tower Text" pitchFamily="18" charset="0"/>
              </a:rPr>
              <a:t>If a quotation cannot be integrated smoothly into your text due to capitalization, tense, exclusion of important information etc., letters or words may be changed using </a:t>
            </a:r>
            <a:r>
              <a:rPr lang="en-CA" sz="2600" b="1" dirty="0">
                <a:latin typeface="High Tower Text" pitchFamily="18" charset="0"/>
              </a:rPr>
              <a:t>square brackets</a:t>
            </a:r>
            <a:r>
              <a:rPr lang="en-CA" sz="2600" dirty="0">
                <a:latin typeface="High Tower Text" pitchFamily="18" charset="0"/>
              </a:rPr>
              <a:t> (as long as the changes do not alter the context)</a:t>
            </a:r>
            <a:endParaRPr lang="en-US" sz="2600" dirty="0">
              <a:latin typeface="High Tower Text" pitchFamily="18" charset="0"/>
            </a:endParaRPr>
          </a:p>
          <a:p>
            <a:pPr lvl="2"/>
            <a:r>
              <a:rPr lang="en-CA" sz="2200" dirty="0">
                <a:solidFill>
                  <a:srgbClr val="00B0F0"/>
                </a:solidFill>
                <a:latin typeface="High Tower Text" pitchFamily="18" charset="0"/>
              </a:rPr>
              <a:t>Eg. Original quote: “Cheese is awesome”</a:t>
            </a:r>
            <a:endParaRPr lang="en-US" sz="2200" dirty="0">
              <a:solidFill>
                <a:srgbClr val="00B0F0"/>
              </a:solidFill>
              <a:latin typeface="High Tower Text" pitchFamily="18" charset="0"/>
            </a:endParaRPr>
          </a:p>
          <a:p>
            <a:pPr lvl="2"/>
            <a:r>
              <a:rPr lang="en-CA" sz="2200" dirty="0">
                <a:solidFill>
                  <a:srgbClr val="00B0F0"/>
                </a:solidFill>
                <a:latin typeface="High Tower Text" pitchFamily="18" charset="0"/>
              </a:rPr>
              <a:t>Eg. Integrated quote: Revered food critic Francis </a:t>
            </a:r>
            <a:r>
              <a:rPr lang="en-CA" sz="2200" dirty="0" err="1">
                <a:solidFill>
                  <a:srgbClr val="00B0F0"/>
                </a:solidFill>
                <a:latin typeface="High Tower Text" pitchFamily="18" charset="0"/>
              </a:rPr>
              <a:t>Curdblossom</a:t>
            </a:r>
            <a:r>
              <a:rPr lang="en-CA" sz="2200" dirty="0">
                <a:solidFill>
                  <a:srgbClr val="00B0F0"/>
                </a:solidFill>
                <a:latin typeface="High Tower Text" pitchFamily="18" charset="0"/>
              </a:rPr>
              <a:t> maintains that “[c]</a:t>
            </a:r>
            <a:r>
              <a:rPr lang="en-CA" sz="2200" dirty="0" err="1">
                <a:solidFill>
                  <a:srgbClr val="00B0F0"/>
                </a:solidFill>
                <a:latin typeface="High Tower Text" pitchFamily="18" charset="0"/>
              </a:rPr>
              <a:t>heese</a:t>
            </a:r>
            <a:r>
              <a:rPr lang="en-CA" sz="2200" dirty="0">
                <a:solidFill>
                  <a:srgbClr val="00B0F0"/>
                </a:solidFill>
                <a:latin typeface="High Tower Text" pitchFamily="18" charset="0"/>
              </a:rPr>
              <a:t> is awesome.”</a:t>
            </a:r>
            <a:endParaRPr lang="en-US" sz="2200" dirty="0">
              <a:solidFill>
                <a:srgbClr val="00B0F0"/>
              </a:solidFill>
              <a:latin typeface="High Tower Text" pitchFamily="18" charset="0"/>
            </a:endParaRPr>
          </a:p>
          <a:p>
            <a:pPr marL="0" indent="0">
              <a:buNone/>
            </a:pPr>
            <a:endParaRPr lang="en-US" dirty="0"/>
          </a:p>
        </p:txBody>
      </p:sp>
    </p:spTree>
    <p:extLst>
      <p:ext uri="{BB962C8B-B14F-4D97-AF65-F5344CB8AC3E}">
        <p14:creationId xmlns:p14="http://schemas.microsoft.com/office/powerpoint/2010/main" val="14275950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76672"/>
            <a:ext cx="8229600" cy="5433467"/>
          </a:xfrm>
        </p:spPr>
        <p:txBody>
          <a:bodyPr>
            <a:normAutofit/>
          </a:bodyPr>
          <a:lstStyle/>
          <a:p>
            <a:pPr marL="0" indent="0" algn="ctr">
              <a:buNone/>
            </a:pPr>
            <a:endParaRPr lang="en-CA" sz="3600" dirty="0" smtClean="0">
              <a:solidFill>
                <a:srgbClr val="00B0F0"/>
              </a:solidFill>
              <a:latin typeface="Century Gothic" pitchFamily="34" charset="0"/>
            </a:endParaRPr>
          </a:p>
          <a:p>
            <a:pPr marL="0" indent="0" algn="ctr">
              <a:buNone/>
            </a:pPr>
            <a:r>
              <a:rPr lang="en-CA" sz="3600" dirty="0" smtClean="0">
                <a:solidFill>
                  <a:srgbClr val="00B0F0"/>
                </a:solidFill>
                <a:latin typeface="Century Gothic" pitchFamily="34" charset="0"/>
              </a:rPr>
              <a:t>Top </a:t>
            </a:r>
            <a:r>
              <a:rPr lang="en-CA" sz="3600" dirty="0">
                <a:solidFill>
                  <a:srgbClr val="00B0F0"/>
                </a:solidFill>
                <a:latin typeface="Century Gothic" pitchFamily="34" charset="0"/>
              </a:rPr>
              <a:t>5 General Writing </a:t>
            </a:r>
            <a:r>
              <a:rPr lang="en-CA" sz="3600" dirty="0" smtClean="0">
                <a:solidFill>
                  <a:srgbClr val="00B0F0"/>
                </a:solidFill>
                <a:latin typeface="Century Gothic" pitchFamily="34" charset="0"/>
              </a:rPr>
              <a:t>Tips</a:t>
            </a:r>
          </a:p>
          <a:p>
            <a:pPr marL="0" indent="0" algn="ctr">
              <a:buNone/>
            </a:pPr>
            <a:endParaRPr lang="en-CA" sz="1400" dirty="0" smtClean="0">
              <a:solidFill>
                <a:srgbClr val="00B0F0"/>
              </a:solidFill>
              <a:latin typeface="Century Gothic" pitchFamily="34" charset="0"/>
            </a:endParaRPr>
          </a:p>
          <a:p>
            <a:pPr marL="0" indent="0" algn="ctr">
              <a:buNone/>
            </a:pPr>
            <a:endParaRPr lang="en-US" sz="1000" dirty="0"/>
          </a:p>
          <a:p>
            <a:pPr marL="514350" lvl="0" indent="-514350">
              <a:buFont typeface="+mj-lt"/>
              <a:buAutoNum type="arabicPeriod"/>
            </a:pPr>
            <a:r>
              <a:rPr lang="en-CA" sz="2800" dirty="0">
                <a:latin typeface="High Tower Text" pitchFamily="18" charset="0"/>
              </a:rPr>
              <a:t>DO NOT use </a:t>
            </a:r>
            <a:r>
              <a:rPr lang="en-CA" sz="2800" b="1" dirty="0">
                <a:latin typeface="High Tower Text" pitchFamily="18" charset="0"/>
              </a:rPr>
              <a:t>“you”</a:t>
            </a:r>
            <a:r>
              <a:rPr lang="en-CA" sz="2800" dirty="0">
                <a:latin typeface="High Tower Text" pitchFamily="18" charset="0"/>
              </a:rPr>
              <a:t> unless directly addressing </a:t>
            </a:r>
            <a:r>
              <a:rPr lang="en-CA" sz="2800" dirty="0" smtClean="0">
                <a:latin typeface="High Tower Text" pitchFamily="18" charset="0"/>
              </a:rPr>
              <a:t>someone (</a:t>
            </a:r>
            <a:r>
              <a:rPr lang="en-CA" sz="2800" dirty="0" err="1" smtClean="0">
                <a:latin typeface="High Tower Text" pitchFamily="18" charset="0"/>
              </a:rPr>
              <a:t>eg</a:t>
            </a:r>
            <a:r>
              <a:rPr lang="en-CA" sz="2800" dirty="0" smtClean="0">
                <a:latin typeface="High Tower Text" pitchFamily="18" charset="0"/>
              </a:rPr>
              <a:t>. in a letter)</a:t>
            </a:r>
          </a:p>
          <a:p>
            <a:pPr marL="514350" lvl="0" indent="-514350">
              <a:buFont typeface="+mj-lt"/>
              <a:buAutoNum type="arabicPeriod"/>
            </a:pPr>
            <a:r>
              <a:rPr lang="en-CA" sz="2800" dirty="0" smtClean="0">
                <a:latin typeface="High Tower Text" pitchFamily="18" charset="0"/>
              </a:rPr>
              <a:t>DO </a:t>
            </a:r>
            <a:r>
              <a:rPr lang="en-CA" sz="2800" dirty="0">
                <a:latin typeface="High Tower Text" pitchFamily="18" charset="0"/>
              </a:rPr>
              <a:t>NOT </a:t>
            </a:r>
            <a:r>
              <a:rPr lang="en-CA" sz="2800" b="1" dirty="0">
                <a:latin typeface="High Tower Text" pitchFamily="18" charset="0"/>
              </a:rPr>
              <a:t>repeat</a:t>
            </a:r>
            <a:r>
              <a:rPr lang="en-CA" sz="2800" dirty="0">
                <a:latin typeface="High Tower Text" pitchFamily="18" charset="0"/>
              </a:rPr>
              <a:t> words or ideas consistently throughout your writing</a:t>
            </a:r>
            <a:endParaRPr lang="en-US" sz="2800" dirty="0">
              <a:latin typeface="High Tower Text" pitchFamily="18" charset="0"/>
            </a:endParaRPr>
          </a:p>
          <a:p>
            <a:pPr marL="514350" lvl="0" indent="-514350">
              <a:buFont typeface="+mj-lt"/>
              <a:buAutoNum type="arabicPeriod"/>
            </a:pPr>
            <a:r>
              <a:rPr lang="en-CA" sz="2800" dirty="0">
                <a:latin typeface="High Tower Text" pitchFamily="18" charset="0"/>
              </a:rPr>
              <a:t>DO NOT use </a:t>
            </a:r>
            <a:r>
              <a:rPr lang="en-CA" sz="2800" b="1" dirty="0">
                <a:latin typeface="High Tower Text" pitchFamily="18" charset="0"/>
              </a:rPr>
              <a:t>run-on</a:t>
            </a:r>
            <a:r>
              <a:rPr lang="en-CA" sz="2800" dirty="0">
                <a:latin typeface="High Tower Text" pitchFamily="18" charset="0"/>
              </a:rPr>
              <a:t> sentences/comma splices</a:t>
            </a:r>
            <a:endParaRPr lang="en-US" sz="2800" dirty="0">
              <a:latin typeface="High Tower Text" pitchFamily="18" charset="0"/>
            </a:endParaRPr>
          </a:p>
          <a:p>
            <a:pPr marL="514350" lvl="0" indent="-514350">
              <a:buFont typeface="+mj-lt"/>
              <a:buAutoNum type="arabicPeriod"/>
            </a:pPr>
            <a:r>
              <a:rPr lang="en-CA" sz="2800" dirty="0">
                <a:latin typeface="High Tower Text" pitchFamily="18" charset="0"/>
              </a:rPr>
              <a:t>DO NOT use the </a:t>
            </a:r>
            <a:r>
              <a:rPr lang="en-CA" sz="2800" b="1" dirty="0">
                <a:latin typeface="High Tower Text" pitchFamily="18" charset="0"/>
              </a:rPr>
              <a:t>semicolon</a:t>
            </a:r>
            <a:r>
              <a:rPr lang="en-CA" sz="2800" dirty="0">
                <a:latin typeface="High Tower Text" pitchFamily="18" charset="0"/>
              </a:rPr>
              <a:t> incorrectly</a:t>
            </a:r>
            <a:endParaRPr lang="en-US" sz="2800" dirty="0">
              <a:latin typeface="High Tower Text" pitchFamily="18" charset="0"/>
            </a:endParaRPr>
          </a:p>
          <a:p>
            <a:pPr marL="514350" lvl="0" indent="-514350">
              <a:buFont typeface="+mj-lt"/>
              <a:buAutoNum type="arabicPeriod"/>
            </a:pPr>
            <a:r>
              <a:rPr lang="en-CA" sz="2800" dirty="0" smtClean="0">
                <a:latin typeface="High Tower Text" pitchFamily="18" charset="0"/>
              </a:rPr>
              <a:t>DO </a:t>
            </a:r>
            <a:r>
              <a:rPr lang="en-CA" sz="2800" dirty="0">
                <a:latin typeface="High Tower Text" pitchFamily="18" charset="0"/>
              </a:rPr>
              <a:t>NOT confuse past and present </a:t>
            </a:r>
            <a:r>
              <a:rPr lang="en-CA" sz="2800" b="1" dirty="0">
                <a:latin typeface="High Tower Text" pitchFamily="18" charset="0"/>
              </a:rPr>
              <a:t>tense</a:t>
            </a:r>
            <a:endParaRPr lang="en-US" sz="2800" b="1" dirty="0">
              <a:latin typeface="High Tower Text" pitchFamily="18" charset="0"/>
            </a:endParaRPr>
          </a:p>
          <a:p>
            <a:pPr marL="0" indent="0">
              <a:buNone/>
            </a:pPr>
            <a:endParaRPr lang="en-US" dirty="0"/>
          </a:p>
        </p:txBody>
      </p:sp>
    </p:spTree>
    <p:extLst>
      <p:ext uri="{BB962C8B-B14F-4D97-AF65-F5344CB8AC3E}">
        <p14:creationId xmlns:p14="http://schemas.microsoft.com/office/powerpoint/2010/main" val="4168766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35285"/>
            <a:ext cx="8229600" cy="4525963"/>
          </a:xfrm>
        </p:spPr>
        <p:txBody>
          <a:bodyPr>
            <a:normAutofit/>
          </a:bodyPr>
          <a:lstStyle/>
          <a:p>
            <a:pPr marL="0" indent="0" algn="ctr">
              <a:buNone/>
            </a:pPr>
            <a:r>
              <a:rPr lang="en-CA" sz="2800" b="1" dirty="0">
                <a:solidFill>
                  <a:srgbClr val="00B0F0"/>
                </a:solidFill>
                <a:latin typeface="Century Gothic" pitchFamily="34" charset="0"/>
              </a:rPr>
              <a:t>The #1 Mistake</a:t>
            </a:r>
            <a:r>
              <a:rPr lang="en-CA" sz="2800" dirty="0">
                <a:solidFill>
                  <a:srgbClr val="00B0F0"/>
                </a:solidFill>
                <a:latin typeface="Century Gothic" pitchFamily="34" charset="0"/>
              </a:rPr>
              <a:t> </a:t>
            </a:r>
            <a:r>
              <a:rPr lang="en-CA" sz="2800" dirty="0">
                <a:latin typeface="Century Gothic" pitchFamily="34" charset="0"/>
              </a:rPr>
              <a:t>Rookie Writers Make: NOT ANWERING THE QUESTION!</a:t>
            </a:r>
          </a:p>
          <a:p>
            <a:pPr marL="0" indent="0">
              <a:buNone/>
            </a:pPr>
            <a:endParaRPr lang="en-CA" sz="2400" dirty="0" smtClean="0">
              <a:latin typeface="High Tower Text" pitchFamily="18" charset="0"/>
            </a:endParaRPr>
          </a:p>
          <a:p>
            <a:pPr marL="0" indent="0">
              <a:buNone/>
            </a:pPr>
            <a:r>
              <a:rPr lang="en-CA" sz="2400" dirty="0" smtClean="0">
                <a:latin typeface="High Tower Text" pitchFamily="18" charset="0"/>
              </a:rPr>
              <a:t>Make </a:t>
            </a:r>
            <a:r>
              <a:rPr lang="en-CA" sz="2400" dirty="0">
                <a:latin typeface="High Tower Text" pitchFamily="18" charset="0"/>
              </a:rPr>
              <a:t>sure your </a:t>
            </a:r>
            <a:r>
              <a:rPr lang="en-CA" sz="2400" u="sng" dirty="0">
                <a:latin typeface="High Tower Text" pitchFamily="18" charset="0"/>
              </a:rPr>
              <a:t>thesis, and everything within your essay responds directly to the question you are trying to answer!</a:t>
            </a:r>
            <a:r>
              <a:rPr lang="en-CA" sz="2400" dirty="0">
                <a:latin typeface="High Tower Text" pitchFamily="18" charset="0"/>
              </a:rPr>
              <a:t> Do not simply summarize events from the story – use these events as </a:t>
            </a:r>
            <a:r>
              <a:rPr lang="en-CA" sz="2400" u="sng" dirty="0">
                <a:latin typeface="High Tower Text" pitchFamily="18" charset="0"/>
              </a:rPr>
              <a:t>examples</a:t>
            </a:r>
            <a:r>
              <a:rPr lang="en-CA" sz="2400" dirty="0">
                <a:latin typeface="High Tower Text" pitchFamily="18" charset="0"/>
              </a:rPr>
              <a:t> to </a:t>
            </a:r>
            <a:r>
              <a:rPr lang="en-CA" sz="2400" u="sng" dirty="0">
                <a:latin typeface="High Tower Text" pitchFamily="18" charset="0"/>
              </a:rPr>
              <a:t>support</a:t>
            </a:r>
            <a:r>
              <a:rPr lang="en-CA" sz="2400" dirty="0">
                <a:latin typeface="High Tower Text" pitchFamily="18" charset="0"/>
              </a:rPr>
              <a:t> your answer. </a:t>
            </a:r>
            <a:endParaRPr lang="en-CA" sz="2400" dirty="0" smtClean="0">
              <a:latin typeface="High Tower Text" pitchFamily="18" charset="0"/>
            </a:endParaRPr>
          </a:p>
          <a:p>
            <a:pPr marL="0" indent="0">
              <a:buNone/>
            </a:pPr>
            <a:endParaRPr lang="en-CA" sz="2400" dirty="0">
              <a:latin typeface="High Tower Text" pitchFamily="18" charset="0"/>
            </a:endParaRPr>
          </a:p>
          <a:p>
            <a:pPr marL="0" indent="0">
              <a:buNone/>
            </a:pPr>
            <a:r>
              <a:rPr lang="en-CA" sz="2400" dirty="0" smtClean="0">
                <a:latin typeface="High Tower Text" pitchFamily="18" charset="0"/>
              </a:rPr>
              <a:t>Also</a:t>
            </a:r>
            <a:r>
              <a:rPr lang="en-CA" sz="2400" dirty="0">
                <a:latin typeface="High Tower Text" pitchFamily="18" charset="0"/>
              </a:rPr>
              <a:t>, unless the question asks for your personal opinion, </a:t>
            </a:r>
            <a:r>
              <a:rPr lang="en-CA" sz="2400" dirty="0">
                <a:solidFill>
                  <a:srgbClr val="00B0F0"/>
                </a:solidFill>
                <a:latin typeface="High Tower Text" pitchFamily="18" charset="0"/>
              </a:rPr>
              <a:t>DO NOT </a:t>
            </a:r>
            <a:r>
              <a:rPr lang="en-CA" sz="2400" dirty="0">
                <a:latin typeface="High Tower Text" pitchFamily="18" charset="0"/>
              </a:rPr>
              <a:t>give it. Use only factual information.</a:t>
            </a:r>
          </a:p>
          <a:p>
            <a:pPr marL="0" indent="0">
              <a:buNone/>
            </a:pPr>
            <a:endParaRPr lang="en-CA" dirty="0"/>
          </a:p>
        </p:txBody>
      </p:sp>
    </p:spTree>
    <p:extLst>
      <p:ext uri="{BB962C8B-B14F-4D97-AF65-F5344CB8AC3E}">
        <p14:creationId xmlns:p14="http://schemas.microsoft.com/office/powerpoint/2010/main" val="19704814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lnSpcReduction="10000"/>
          </a:bodyPr>
          <a:lstStyle/>
          <a:p>
            <a:pPr marL="0" indent="0" algn="ctr">
              <a:buNone/>
            </a:pPr>
            <a:r>
              <a:rPr lang="en-CA" sz="3900" dirty="0">
                <a:solidFill>
                  <a:srgbClr val="00B0F0"/>
                </a:solidFill>
                <a:latin typeface="Century Gothic" pitchFamily="34" charset="0"/>
              </a:rPr>
              <a:t>Top </a:t>
            </a:r>
            <a:r>
              <a:rPr lang="en-CA" sz="3900" dirty="0" smtClean="0">
                <a:solidFill>
                  <a:srgbClr val="00B0F0"/>
                </a:solidFill>
                <a:latin typeface="Century Gothic" pitchFamily="34" charset="0"/>
              </a:rPr>
              <a:t>6 </a:t>
            </a:r>
            <a:r>
              <a:rPr lang="en-CA" sz="3900" dirty="0">
                <a:solidFill>
                  <a:srgbClr val="00B0F0"/>
                </a:solidFill>
                <a:latin typeface="Century Gothic" pitchFamily="34" charset="0"/>
              </a:rPr>
              <a:t>Formal Writing </a:t>
            </a:r>
            <a:r>
              <a:rPr lang="en-CA" sz="3900" dirty="0" smtClean="0">
                <a:solidFill>
                  <a:srgbClr val="00B0F0"/>
                </a:solidFill>
                <a:latin typeface="Century Gothic" pitchFamily="34" charset="0"/>
              </a:rPr>
              <a:t>Tips</a:t>
            </a:r>
          </a:p>
          <a:p>
            <a:pPr marL="0" indent="0" algn="ctr">
              <a:buNone/>
            </a:pPr>
            <a:endParaRPr lang="en-US" sz="1500" dirty="0">
              <a:solidFill>
                <a:srgbClr val="00B0F0"/>
              </a:solidFill>
              <a:latin typeface="Century Gothic" pitchFamily="34" charset="0"/>
            </a:endParaRPr>
          </a:p>
          <a:p>
            <a:pPr marL="514350" lvl="0" indent="-514350">
              <a:buFont typeface="+mj-lt"/>
              <a:buAutoNum type="arabicPeriod"/>
            </a:pPr>
            <a:r>
              <a:rPr lang="en-CA" sz="3000" dirty="0">
                <a:latin typeface="High Tower Text" pitchFamily="18" charset="0"/>
              </a:rPr>
              <a:t>DO NOT use </a:t>
            </a:r>
            <a:r>
              <a:rPr lang="en-CA" sz="3000" b="1" dirty="0">
                <a:latin typeface="High Tower Text" pitchFamily="18" charset="0"/>
              </a:rPr>
              <a:t>first person</a:t>
            </a:r>
            <a:r>
              <a:rPr lang="en-CA" sz="3000" dirty="0">
                <a:latin typeface="High Tower Text" pitchFamily="18" charset="0"/>
              </a:rPr>
              <a:t> (I, me, we)</a:t>
            </a:r>
            <a:endParaRPr lang="en-US" sz="3000" dirty="0">
              <a:latin typeface="High Tower Text" pitchFamily="18" charset="0"/>
            </a:endParaRPr>
          </a:p>
          <a:p>
            <a:pPr marL="514350" lvl="0" indent="-514350">
              <a:buFont typeface="+mj-lt"/>
              <a:buAutoNum type="arabicPeriod"/>
            </a:pPr>
            <a:r>
              <a:rPr lang="en-CA" sz="3000" dirty="0">
                <a:latin typeface="High Tower Text" pitchFamily="18" charset="0"/>
              </a:rPr>
              <a:t>DO NOT use </a:t>
            </a:r>
            <a:r>
              <a:rPr lang="en-CA" sz="3000" b="1" dirty="0" smtClean="0">
                <a:latin typeface="High Tower Text" pitchFamily="18" charset="0"/>
              </a:rPr>
              <a:t>slang </a:t>
            </a:r>
            <a:r>
              <a:rPr lang="en-CA" sz="3000" dirty="0" smtClean="0">
                <a:latin typeface="High Tower Text" pitchFamily="18" charset="0"/>
              </a:rPr>
              <a:t>(gonna, </a:t>
            </a:r>
            <a:r>
              <a:rPr lang="en-CA" sz="3000" dirty="0" err="1" smtClean="0">
                <a:latin typeface="High Tower Text" pitchFamily="18" charset="0"/>
              </a:rPr>
              <a:t>lol</a:t>
            </a:r>
            <a:r>
              <a:rPr lang="en-CA" sz="3000" dirty="0" smtClean="0">
                <a:latin typeface="High Tower Text" pitchFamily="18" charset="0"/>
              </a:rPr>
              <a:t>, crap)</a:t>
            </a:r>
            <a:endParaRPr lang="en-US" sz="3000" b="1" dirty="0">
              <a:latin typeface="High Tower Text" pitchFamily="18" charset="0"/>
            </a:endParaRPr>
          </a:p>
          <a:p>
            <a:pPr marL="514350" lvl="0" indent="-514350">
              <a:buFont typeface="+mj-lt"/>
              <a:buAutoNum type="arabicPeriod"/>
            </a:pPr>
            <a:r>
              <a:rPr lang="en-CA" sz="3000" dirty="0" smtClean="0">
                <a:latin typeface="High Tower Text" pitchFamily="18" charset="0"/>
              </a:rPr>
              <a:t>DO </a:t>
            </a:r>
            <a:r>
              <a:rPr lang="en-CA" sz="3000" dirty="0">
                <a:latin typeface="High Tower Text" pitchFamily="18" charset="0"/>
              </a:rPr>
              <a:t>NOT use </a:t>
            </a:r>
            <a:r>
              <a:rPr lang="en-CA" sz="3000" b="1" dirty="0" smtClean="0">
                <a:latin typeface="High Tower Text" pitchFamily="18" charset="0"/>
              </a:rPr>
              <a:t>contractions</a:t>
            </a:r>
            <a:r>
              <a:rPr lang="en-CA" sz="3000" dirty="0" smtClean="0">
                <a:latin typeface="High Tower Text" pitchFamily="18" charset="0"/>
              </a:rPr>
              <a:t> (it’s, aren’t)</a:t>
            </a:r>
            <a:endParaRPr lang="en-US" sz="3000" b="1" dirty="0">
              <a:latin typeface="High Tower Text" pitchFamily="18" charset="0"/>
            </a:endParaRPr>
          </a:p>
          <a:p>
            <a:pPr marL="514350" lvl="0" indent="-514350">
              <a:buFont typeface="+mj-lt"/>
              <a:buAutoNum type="arabicPeriod"/>
            </a:pPr>
            <a:r>
              <a:rPr lang="en-CA" sz="3000" dirty="0">
                <a:latin typeface="High Tower Text" pitchFamily="18" charset="0"/>
              </a:rPr>
              <a:t>DO NOT write in sentence </a:t>
            </a:r>
            <a:r>
              <a:rPr lang="en-CA" sz="3000" b="1" dirty="0">
                <a:latin typeface="High Tower Text" pitchFamily="18" charset="0"/>
              </a:rPr>
              <a:t>fragments</a:t>
            </a:r>
            <a:r>
              <a:rPr lang="en-CA" sz="3000" dirty="0">
                <a:latin typeface="High Tower Text" pitchFamily="18" charset="0"/>
              </a:rPr>
              <a:t> </a:t>
            </a:r>
            <a:endParaRPr lang="en-CA" sz="3000" dirty="0" smtClean="0">
              <a:latin typeface="High Tower Text" pitchFamily="18" charset="0"/>
            </a:endParaRPr>
          </a:p>
          <a:p>
            <a:pPr marL="514350" lvl="0" indent="-514350">
              <a:buFont typeface="+mj-lt"/>
              <a:buAutoNum type="arabicPeriod"/>
            </a:pPr>
            <a:r>
              <a:rPr lang="en-CA" sz="3000" dirty="0" smtClean="0">
                <a:latin typeface="High Tower Text" pitchFamily="18" charset="0"/>
              </a:rPr>
              <a:t>DO </a:t>
            </a:r>
            <a:r>
              <a:rPr lang="en-CA" sz="3000" dirty="0">
                <a:latin typeface="High Tower Text" pitchFamily="18" charset="0"/>
              </a:rPr>
              <a:t>NOT </a:t>
            </a:r>
            <a:r>
              <a:rPr lang="en-CA" sz="3000" b="1" dirty="0">
                <a:latin typeface="High Tower Text" pitchFamily="18" charset="0"/>
              </a:rPr>
              <a:t>ramble</a:t>
            </a:r>
            <a:r>
              <a:rPr lang="en-CA" sz="3000" dirty="0">
                <a:latin typeface="High Tower Text" pitchFamily="18" charset="0"/>
              </a:rPr>
              <a:t> (write clear, concise </a:t>
            </a:r>
            <a:r>
              <a:rPr lang="en-CA" sz="3000" dirty="0" smtClean="0">
                <a:latin typeface="High Tower Text" pitchFamily="18" charset="0"/>
              </a:rPr>
              <a:t>sentences – punctuation is your friend)</a:t>
            </a:r>
            <a:endParaRPr lang="en-US" sz="3000" dirty="0">
              <a:latin typeface="High Tower Text" pitchFamily="18" charset="0"/>
            </a:endParaRPr>
          </a:p>
          <a:p>
            <a:pPr marL="514350" lvl="0" indent="-514350">
              <a:buFont typeface="+mj-lt"/>
              <a:buAutoNum type="arabicPeriod"/>
            </a:pPr>
            <a:r>
              <a:rPr lang="en-CA" sz="3000" dirty="0">
                <a:latin typeface="High Tower Text" pitchFamily="18" charset="0"/>
              </a:rPr>
              <a:t>NEVER refer to people you do not know personally by their </a:t>
            </a:r>
            <a:r>
              <a:rPr lang="en-CA" sz="3000" b="1" dirty="0">
                <a:latin typeface="High Tower Text" pitchFamily="18" charset="0"/>
              </a:rPr>
              <a:t>first name </a:t>
            </a:r>
            <a:r>
              <a:rPr lang="en-CA" sz="3000" dirty="0">
                <a:latin typeface="High Tower Text" pitchFamily="18" charset="0"/>
              </a:rPr>
              <a:t>only (always refer to them by their full or last name)</a:t>
            </a:r>
            <a:endParaRPr lang="en-US" sz="3000" dirty="0">
              <a:latin typeface="High Tower Text" pitchFamily="18" charset="0"/>
            </a:endParaRPr>
          </a:p>
          <a:p>
            <a:endParaRPr lang="en-US" dirty="0"/>
          </a:p>
        </p:txBody>
      </p:sp>
    </p:spTree>
    <p:extLst>
      <p:ext uri="{BB962C8B-B14F-4D97-AF65-F5344CB8AC3E}">
        <p14:creationId xmlns:p14="http://schemas.microsoft.com/office/powerpoint/2010/main" val="26049952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916832"/>
            <a:ext cx="8229600" cy="4525963"/>
          </a:xfrm>
        </p:spPr>
        <p:txBody>
          <a:bodyPr/>
          <a:lstStyle/>
          <a:p>
            <a:pPr marL="0" indent="0" algn="ctr">
              <a:buNone/>
            </a:pPr>
            <a:r>
              <a:rPr lang="en-US" sz="8000" dirty="0" smtClean="0">
                <a:latin typeface="Century Gothic" pitchFamily="34" charset="0"/>
              </a:rPr>
              <a:t>T</a:t>
            </a:r>
            <a:r>
              <a:rPr lang="en-US" sz="8000" dirty="0" smtClean="0">
                <a:solidFill>
                  <a:srgbClr val="00B0F0"/>
                </a:solidFill>
                <a:latin typeface="Century Gothic" pitchFamily="34" charset="0"/>
              </a:rPr>
              <a:t>H</a:t>
            </a:r>
            <a:r>
              <a:rPr lang="en-US" sz="8000" dirty="0" smtClean="0">
                <a:latin typeface="Century Gothic" pitchFamily="34" charset="0"/>
              </a:rPr>
              <a:t>E </a:t>
            </a:r>
            <a:r>
              <a:rPr lang="en-US" sz="8000" dirty="0" smtClean="0">
                <a:solidFill>
                  <a:srgbClr val="00B0F0"/>
                </a:solidFill>
                <a:latin typeface="Century Gothic" pitchFamily="34" charset="0"/>
              </a:rPr>
              <a:t>E</a:t>
            </a:r>
            <a:r>
              <a:rPr lang="en-US" sz="8000" dirty="0" smtClean="0">
                <a:latin typeface="Century Gothic" pitchFamily="34" charset="0"/>
              </a:rPr>
              <a:t>N</a:t>
            </a:r>
            <a:r>
              <a:rPr lang="en-US" sz="8000" dirty="0" smtClean="0">
                <a:solidFill>
                  <a:srgbClr val="00B0F0"/>
                </a:solidFill>
                <a:latin typeface="Century Gothic" pitchFamily="34" charset="0"/>
              </a:rPr>
              <a:t>D</a:t>
            </a:r>
          </a:p>
          <a:p>
            <a:pPr marL="0" indent="0">
              <a:buNone/>
            </a:pPr>
            <a:endParaRPr lang="en-US" dirty="0"/>
          </a:p>
          <a:p>
            <a:pPr marL="0" indent="0" algn="ctr">
              <a:buNone/>
            </a:pPr>
            <a:r>
              <a:rPr lang="en-US" dirty="0" smtClean="0">
                <a:latin typeface="High Tower Text" pitchFamily="18" charset="0"/>
              </a:rPr>
              <a:t>(</a:t>
            </a:r>
            <a:r>
              <a:rPr lang="en-US" dirty="0" err="1" smtClean="0">
                <a:latin typeface="High Tower Text" pitchFamily="18" charset="0"/>
              </a:rPr>
              <a:t>Uggh</a:t>
            </a:r>
            <a:r>
              <a:rPr lang="en-US" dirty="0" smtClean="0">
                <a:latin typeface="High Tower Text" pitchFamily="18" charset="0"/>
              </a:rPr>
              <a:t>… finally…)</a:t>
            </a:r>
            <a:endParaRPr lang="en-US" dirty="0">
              <a:latin typeface="High Tower Text" pitchFamily="18" charset="0"/>
            </a:endParaRPr>
          </a:p>
        </p:txBody>
      </p:sp>
    </p:spTree>
    <p:extLst>
      <p:ext uri="{BB962C8B-B14F-4D97-AF65-F5344CB8AC3E}">
        <p14:creationId xmlns:p14="http://schemas.microsoft.com/office/powerpoint/2010/main" val="27998703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692696"/>
            <a:ext cx="8820472" cy="5433467"/>
          </a:xfrm>
        </p:spPr>
        <p:txBody>
          <a:bodyPr>
            <a:normAutofit/>
          </a:bodyPr>
          <a:lstStyle/>
          <a:p>
            <a:pPr marL="0" lvl="0" indent="0" algn="ctr">
              <a:buNone/>
            </a:pPr>
            <a:r>
              <a:rPr lang="en-CA" sz="3600" dirty="0" smtClean="0">
                <a:solidFill>
                  <a:srgbClr val="00B0F0"/>
                </a:solidFill>
                <a:latin typeface="Century Gothic" pitchFamily="34" charset="0"/>
              </a:rPr>
              <a:t>Everything You Need to Know </a:t>
            </a:r>
          </a:p>
          <a:p>
            <a:pPr marL="0" lvl="0" indent="0" algn="ctr">
              <a:buNone/>
            </a:pPr>
            <a:r>
              <a:rPr lang="en-CA" sz="3600" dirty="0">
                <a:solidFill>
                  <a:srgbClr val="00B0F0"/>
                </a:solidFill>
                <a:latin typeface="Century Gothic" pitchFamily="34" charset="0"/>
              </a:rPr>
              <a:t>A</a:t>
            </a:r>
            <a:r>
              <a:rPr lang="en-CA" sz="3600" dirty="0" smtClean="0">
                <a:solidFill>
                  <a:srgbClr val="00B0F0"/>
                </a:solidFill>
                <a:latin typeface="Century Gothic" pitchFamily="34" charset="0"/>
              </a:rPr>
              <a:t>bout MLA</a:t>
            </a:r>
            <a:endParaRPr lang="en-CA" sz="3900" dirty="0" smtClean="0">
              <a:solidFill>
                <a:srgbClr val="00B0F0"/>
              </a:solidFill>
              <a:latin typeface="Century Gothic" pitchFamily="34" charset="0"/>
            </a:endParaRPr>
          </a:p>
          <a:p>
            <a:pPr lvl="0"/>
            <a:endParaRPr lang="en-CA" sz="1500" dirty="0">
              <a:latin typeface="High Tower Text" pitchFamily="18" charset="0"/>
            </a:endParaRPr>
          </a:p>
          <a:p>
            <a:pPr lvl="0"/>
            <a:r>
              <a:rPr lang="en-CA" sz="2800" u="sng" dirty="0" smtClean="0">
                <a:latin typeface="High Tower Text" pitchFamily="18" charset="0"/>
              </a:rPr>
              <a:t>Font</a:t>
            </a:r>
            <a:r>
              <a:rPr lang="en-CA" sz="2800" u="sng" dirty="0">
                <a:latin typeface="High Tower Text" pitchFamily="18" charset="0"/>
              </a:rPr>
              <a:t>: </a:t>
            </a:r>
            <a:r>
              <a:rPr lang="en-CA" sz="2800" dirty="0">
                <a:latin typeface="High Tower Text" pitchFamily="18" charset="0"/>
              </a:rPr>
              <a:t>Times New Roman, size 12</a:t>
            </a:r>
            <a:endParaRPr lang="en-US" sz="2800" dirty="0">
              <a:latin typeface="High Tower Text" pitchFamily="18" charset="0"/>
            </a:endParaRPr>
          </a:p>
          <a:p>
            <a:pPr lvl="0"/>
            <a:r>
              <a:rPr lang="en-CA" sz="2800" u="sng" dirty="0">
                <a:latin typeface="High Tower Text" pitchFamily="18" charset="0"/>
              </a:rPr>
              <a:t>Essay Header </a:t>
            </a:r>
            <a:r>
              <a:rPr lang="en-CA" sz="2800" dirty="0">
                <a:latin typeface="High Tower Text" pitchFamily="18" charset="0"/>
              </a:rPr>
              <a:t>(name, teacher’s name, class, date): Top Right Corner, Double Spaced</a:t>
            </a:r>
            <a:endParaRPr lang="en-US" sz="2800" dirty="0">
              <a:latin typeface="High Tower Text" pitchFamily="18" charset="0"/>
            </a:endParaRPr>
          </a:p>
          <a:p>
            <a:pPr lvl="0"/>
            <a:r>
              <a:rPr lang="en-CA" sz="2800" u="sng" dirty="0">
                <a:latin typeface="High Tower Text" pitchFamily="18" charset="0"/>
              </a:rPr>
              <a:t>Last Name &amp; Page Number: </a:t>
            </a:r>
            <a:r>
              <a:rPr lang="en-CA" sz="2800" dirty="0">
                <a:latin typeface="High Tower Text" pitchFamily="18" charset="0"/>
              </a:rPr>
              <a:t>Upper Right-Hand Corner</a:t>
            </a:r>
            <a:endParaRPr lang="en-US" sz="2800" dirty="0">
              <a:latin typeface="High Tower Text" pitchFamily="18" charset="0"/>
            </a:endParaRPr>
          </a:p>
          <a:p>
            <a:pPr lvl="1"/>
            <a:r>
              <a:rPr lang="en-CA" dirty="0">
                <a:latin typeface="High Tower Text" pitchFamily="18" charset="0"/>
              </a:rPr>
              <a:t>Insert, Page number</a:t>
            </a:r>
            <a:endParaRPr lang="en-US" dirty="0">
              <a:latin typeface="High Tower Text" pitchFamily="18" charset="0"/>
            </a:endParaRPr>
          </a:p>
          <a:p>
            <a:pPr lvl="0"/>
            <a:r>
              <a:rPr lang="en-CA" sz="2800" u="sng" dirty="0">
                <a:latin typeface="High Tower Text" pitchFamily="18" charset="0"/>
              </a:rPr>
              <a:t>Essay Title: </a:t>
            </a:r>
            <a:r>
              <a:rPr lang="en-CA" sz="2800" dirty="0">
                <a:latin typeface="High Tower Text" pitchFamily="18" charset="0"/>
              </a:rPr>
              <a:t>Centered, Times New Roman, Size 12</a:t>
            </a:r>
            <a:endParaRPr lang="en-US" sz="2800" dirty="0">
              <a:latin typeface="High Tower Text" pitchFamily="18" charset="0"/>
            </a:endParaRPr>
          </a:p>
          <a:p>
            <a:pPr lvl="0"/>
            <a:r>
              <a:rPr lang="en-CA" sz="2800" u="sng" dirty="0">
                <a:latin typeface="High Tower Text" pitchFamily="18" charset="0"/>
              </a:rPr>
              <a:t>Essay Text: </a:t>
            </a:r>
            <a:r>
              <a:rPr lang="en-CA" sz="2800" dirty="0">
                <a:latin typeface="High Tower Text" pitchFamily="18" charset="0"/>
              </a:rPr>
              <a:t>Left-Justified</a:t>
            </a:r>
            <a:endParaRPr lang="en-US" sz="2800" dirty="0">
              <a:latin typeface="High Tower Text" pitchFamily="18" charset="0"/>
            </a:endParaRPr>
          </a:p>
          <a:p>
            <a:pPr marL="0" indent="0">
              <a:buNone/>
            </a:pPr>
            <a:endParaRPr lang="en-US" dirty="0"/>
          </a:p>
        </p:txBody>
      </p:sp>
    </p:spTree>
    <p:extLst>
      <p:ext uri="{BB962C8B-B14F-4D97-AF65-F5344CB8AC3E}">
        <p14:creationId xmlns:p14="http://schemas.microsoft.com/office/powerpoint/2010/main" val="39142909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92696"/>
            <a:ext cx="8229600" cy="5577483"/>
          </a:xfrm>
        </p:spPr>
        <p:txBody>
          <a:bodyPr/>
          <a:lstStyle/>
          <a:p>
            <a:pPr marL="0" indent="0" algn="ctr">
              <a:buNone/>
            </a:pPr>
            <a:r>
              <a:rPr lang="en-US" sz="3600" dirty="0" smtClean="0">
                <a:solidFill>
                  <a:srgbClr val="00B0F0"/>
                </a:solidFill>
                <a:latin typeface="Century Gothic" pitchFamily="34" charset="0"/>
              </a:rPr>
              <a:t>Everything You Need to Know </a:t>
            </a:r>
          </a:p>
          <a:p>
            <a:pPr marL="0" indent="0" algn="ctr">
              <a:buNone/>
            </a:pPr>
            <a:r>
              <a:rPr lang="en-US" sz="3600" dirty="0" smtClean="0">
                <a:solidFill>
                  <a:srgbClr val="00B0F0"/>
                </a:solidFill>
                <a:latin typeface="Century Gothic" pitchFamily="34" charset="0"/>
              </a:rPr>
              <a:t>About MLA cont’d</a:t>
            </a:r>
          </a:p>
          <a:p>
            <a:pPr marL="0" indent="0" algn="ctr">
              <a:buNone/>
            </a:pPr>
            <a:endParaRPr lang="en-US" sz="1400" dirty="0" smtClean="0">
              <a:latin typeface="Century Gothic" pitchFamily="34" charset="0"/>
            </a:endParaRPr>
          </a:p>
          <a:p>
            <a:pPr lvl="0"/>
            <a:r>
              <a:rPr lang="en-CA" sz="2800" u="sng" dirty="0">
                <a:latin typeface="High Tower Text" pitchFamily="18" charset="0"/>
              </a:rPr>
              <a:t>Spacing: </a:t>
            </a:r>
            <a:r>
              <a:rPr lang="en-CA" sz="2800" dirty="0">
                <a:latin typeface="High Tower Text" pitchFamily="18" charset="0"/>
              </a:rPr>
              <a:t>Double </a:t>
            </a:r>
            <a:r>
              <a:rPr lang="en-CA" sz="2800" dirty="0" smtClean="0">
                <a:latin typeface="High Tower Text" pitchFamily="18" charset="0"/>
              </a:rPr>
              <a:t>Spaced</a:t>
            </a:r>
            <a:endParaRPr lang="en-US" sz="2800" dirty="0">
              <a:latin typeface="High Tower Text" pitchFamily="18" charset="0"/>
            </a:endParaRPr>
          </a:p>
          <a:p>
            <a:pPr lvl="0"/>
            <a:r>
              <a:rPr lang="en-CA" sz="2800" u="sng" dirty="0">
                <a:latin typeface="High Tower Text" pitchFamily="18" charset="0"/>
              </a:rPr>
              <a:t>Margins: </a:t>
            </a:r>
            <a:r>
              <a:rPr lang="en-CA" sz="2800" dirty="0">
                <a:latin typeface="High Tower Text" pitchFamily="18" charset="0"/>
              </a:rPr>
              <a:t>1-Inch (2.54 cm)</a:t>
            </a:r>
            <a:endParaRPr lang="en-US" sz="2800" dirty="0">
              <a:latin typeface="High Tower Text" pitchFamily="18" charset="0"/>
            </a:endParaRPr>
          </a:p>
          <a:p>
            <a:pPr lvl="0"/>
            <a:r>
              <a:rPr lang="en-CA" sz="2800" u="sng" dirty="0">
                <a:latin typeface="High Tower Text" pitchFamily="18" charset="0"/>
              </a:rPr>
              <a:t>Paragraphs: </a:t>
            </a:r>
            <a:r>
              <a:rPr lang="en-CA" sz="2800" dirty="0">
                <a:latin typeface="High Tower Text" pitchFamily="18" charset="0"/>
              </a:rPr>
              <a:t>Indented (press “tab” button once)</a:t>
            </a:r>
            <a:endParaRPr lang="en-US" sz="2800" dirty="0">
              <a:latin typeface="High Tower Text" pitchFamily="18" charset="0"/>
            </a:endParaRPr>
          </a:p>
          <a:p>
            <a:pPr lvl="0"/>
            <a:r>
              <a:rPr lang="en-CA" sz="2800" u="sng" dirty="0">
                <a:latin typeface="High Tower Text" pitchFamily="18" charset="0"/>
              </a:rPr>
              <a:t>Titles of Within Essay:</a:t>
            </a:r>
            <a:endParaRPr lang="en-US" sz="2800" u="sng" dirty="0">
              <a:latin typeface="High Tower Text" pitchFamily="18" charset="0"/>
            </a:endParaRPr>
          </a:p>
          <a:p>
            <a:pPr lvl="1"/>
            <a:r>
              <a:rPr lang="en-CA" dirty="0">
                <a:latin typeface="High Tower Text" pitchFamily="18" charset="0"/>
              </a:rPr>
              <a:t>Large Works (Eg. Book): Italicized</a:t>
            </a:r>
            <a:endParaRPr lang="en-US" dirty="0">
              <a:latin typeface="High Tower Text" pitchFamily="18" charset="0"/>
            </a:endParaRPr>
          </a:p>
          <a:p>
            <a:pPr lvl="1"/>
            <a:r>
              <a:rPr lang="en-CA" dirty="0">
                <a:latin typeface="High Tower Text" pitchFamily="18" charset="0"/>
              </a:rPr>
              <a:t>Small Works (Eg. Article): Surrounded by Quotation Marks</a:t>
            </a:r>
            <a:endParaRPr lang="en-US" dirty="0">
              <a:latin typeface="High Tower Text" pitchFamily="18" charset="0"/>
            </a:endParaRPr>
          </a:p>
          <a:p>
            <a:pPr marL="0" indent="0">
              <a:buNone/>
            </a:pPr>
            <a:endParaRPr lang="en-US" dirty="0">
              <a:latin typeface="Century Gothic" pitchFamily="34" charset="0"/>
            </a:endParaRPr>
          </a:p>
        </p:txBody>
      </p:sp>
    </p:spTree>
    <p:extLst>
      <p:ext uri="{BB962C8B-B14F-4D97-AF65-F5344CB8AC3E}">
        <p14:creationId xmlns:p14="http://schemas.microsoft.com/office/powerpoint/2010/main" val="34043547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2670"/>
            <a:ext cx="8147248" cy="1354162"/>
          </a:xfrm>
        </p:spPr>
        <p:txBody>
          <a:bodyPr>
            <a:normAutofit fontScale="90000"/>
          </a:bodyPr>
          <a:lstStyle/>
          <a:p>
            <a:pPr marL="0" indent="0"/>
            <a:r>
              <a:rPr lang="en-US" dirty="0">
                <a:solidFill>
                  <a:srgbClr val="00B0F0"/>
                </a:solidFill>
                <a:latin typeface="Century Gothic" pitchFamily="34" charset="0"/>
              </a:rPr>
              <a:t>Everything You Need to Know </a:t>
            </a:r>
            <a:br>
              <a:rPr lang="en-US" dirty="0">
                <a:solidFill>
                  <a:srgbClr val="00B0F0"/>
                </a:solidFill>
                <a:latin typeface="Century Gothic" pitchFamily="34" charset="0"/>
              </a:rPr>
            </a:br>
            <a:r>
              <a:rPr lang="en-US" dirty="0">
                <a:solidFill>
                  <a:srgbClr val="00B0F0"/>
                </a:solidFill>
                <a:latin typeface="Century Gothic" pitchFamily="34" charset="0"/>
              </a:rPr>
              <a:t>About MLA </a:t>
            </a:r>
            <a:r>
              <a:rPr lang="en-US" dirty="0" smtClean="0">
                <a:solidFill>
                  <a:srgbClr val="00B0F0"/>
                </a:solidFill>
                <a:latin typeface="Century Gothic" pitchFamily="34" charset="0"/>
              </a:rPr>
              <a:t>cont’d</a:t>
            </a:r>
            <a:endParaRPr lang="en-CA" dirty="0"/>
          </a:p>
        </p:txBody>
      </p:sp>
      <p:sp>
        <p:nvSpPr>
          <p:cNvPr id="3" name="Content Placeholder 2"/>
          <p:cNvSpPr>
            <a:spLocks noGrp="1"/>
          </p:cNvSpPr>
          <p:nvPr>
            <p:ph idx="1"/>
          </p:nvPr>
        </p:nvSpPr>
        <p:spPr>
          <a:xfrm>
            <a:off x="179512" y="1412776"/>
            <a:ext cx="8784976" cy="5141168"/>
          </a:xfrm>
        </p:spPr>
        <p:txBody>
          <a:bodyPr>
            <a:normAutofit lnSpcReduction="10000"/>
          </a:bodyPr>
          <a:lstStyle/>
          <a:p>
            <a:pPr marL="0" indent="0" algn="ctr">
              <a:buNone/>
            </a:pPr>
            <a:endParaRPr lang="en-CA" sz="2800" dirty="0" smtClean="0">
              <a:latin typeface="High Tower Text" pitchFamily="18" charset="0"/>
            </a:endParaRPr>
          </a:p>
          <a:p>
            <a:pPr marL="0" indent="0" algn="ctr">
              <a:buNone/>
            </a:pPr>
            <a:endParaRPr lang="en-CA" sz="2400" dirty="0" smtClean="0">
              <a:latin typeface="High Tower Text" pitchFamily="18" charset="0"/>
            </a:endParaRPr>
          </a:p>
          <a:p>
            <a:pPr marL="0" indent="0" algn="ctr">
              <a:buNone/>
            </a:pPr>
            <a:r>
              <a:rPr lang="en-CA" sz="2400" dirty="0" smtClean="0">
                <a:latin typeface="High Tower Text" pitchFamily="18" charset="0"/>
              </a:rPr>
              <a:t>Title pages are only used for papers over </a:t>
            </a:r>
            <a:r>
              <a:rPr lang="en-CA" sz="2400" b="1" dirty="0" smtClean="0">
                <a:latin typeface="High Tower Text" pitchFamily="18" charset="0"/>
              </a:rPr>
              <a:t>5 pages long</a:t>
            </a:r>
          </a:p>
          <a:p>
            <a:pPr marL="0" indent="0" algn="ctr">
              <a:buNone/>
            </a:pPr>
            <a:r>
              <a:rPr lang="en-CA" sz="2400" dirty="0" smtClean="0">
                <a:latin typeface="High Tower Text" pitchFamily="18" charset="0"/>
              </a:rPr>
              <a:t>SO</a:t>
            </a:r>
          </a:p>
          <a:p>
            <a:pPr marL="0" indent="0" algn="ctr">
              <a:buNone/>
            </a:pPr>
            <a:r>
              <a:rPr lang="en-CA" sz="2400" dirty="0" smtClean="0">
                <a:latin typeface="High Tower Text" pitchFamily="18" charset="0"/>
              </a:rPr>
              <a:t>Instead of including a title page, place all the necessary information in the </a:t>
            </a:r>
            <a:r>
              <a:rPr lang="en-CA" sz="2400" b="1" dirty="0" smtClean="0">
                <a:latin typeface="High Tower Text" pitchFamily="18" charset="0"/>
              </a:rPr>
              <a:t>top, left-hand corner </a:t>
            </a:r>
            <a:r>
              <a:rPr lang="en-CA" sz="2400" dirty="0" smtClean="0">
                <a:latin typeface="High Tower Text" pitchFamily="18" charset="0"/>
              </a:rPr>
              <a:t>of the essay</a:t>
            </a:r>
          </a:p>
          <a:p>
            <a:pPr marL="0" indent="0" algn="ctr">
              <a:buNone/>
            </a:pPr>
            <a:endParaRPr lang="en-CA" sz="1400" dirty="0">
              <a:solidFill>
                <a:srgbClr val="00B0F0"/>
              </a:solidFill>
              <a:latin typeface="High Tower Text" pitchFamily="18" charset="0"/>
            </a:endParaRPr>
          </a:p>
          <a:p>
            <a:pPr marL="0" indent="0">
              <a:buNone/>
            </a:pPr>
            <a:r>
              <a:rPr lang="en-CA" sz="2800" dirty="0" smtClean="0">
                <a:solidFill>
                  <a:srgbClr val="00B0F0"/>
                </a:solidFill>
                <a:latin typeface="High Tower Text" pitchFamily="18" charset="0"/>
              </a:rPr>
              <a:t>Information that MUST be included:</a:t>
            </a:r>
          </a:p>
          <a:p>
            <a:pPr marL="514350" indent="-514350">
              <a:buFont typeface="+mj-lt"/>
              <a:buAutoNum type="arabicPeriod"/>
            </a:pPr>
            <a:r>
              <a:rPr lang="en-CA" sz="2400" dirty="0" smtClean="0">
                <a:latin typeface="High Tower Text" pitchFamily="18" charset="0"/>
              </a:rPr>
              <a:t>Your name (first and last)</a:t>
            </a:r>
          </a:p>
          <a:p>
            <a:pPr marL="514350" indent="-514350">
              <a:buFont typeface="+mj-lt"/>
              <a:buAutoNum type="arabicPeriod"/>
            </a:pPr>
            <a:r>
              <a:rPr lang="en-CA" sz="2400" dirty="0" smtClean="0">
                <a:latin typeface="High Tower Text" pitchFamily="18" charset="0"/>
              </a:rPr>
              <a:t>Your teacher’s name (Ms. Hammond)</a:t>
            </a:r>
          </a:p>
          <a:p>
            <a:pPr marL="514350" indent="-514350">
              <a:buFont typeface="+mj-lt"/>
              <a:buAutoNum type="arabicPeriod"/>
            </a:pPr>
            <a:r>
              <a:rPr lang="en-CA" sz="2400" dirty="0" smtClean="0">
                <a:latin typeface="High Tower Text" pitchFamily="18" charset="0"/>
              </a:rPr>
              <a:t>The course name (20F ELA)</a:t>
            </a:r>
          </a:p>
          <a:p>
            <a:pPr marL="514350" indent="-514350">
              <a:buFont typeface="+mj-lt"/>
              <a:buAutoNum type="arabicPeriod"/>
            </a:pPr>
            <a:r>
              <a:rPr lang="en-CA" sz="2400" dirty="0" smtClean="0">
                <a:latin typeface="High Tower Text" pitchFamily="18" charset="0"/>
              </a:rPr>
              <a:t>The date (of submission)</a:t>
            </a:r>
            <a:endParaRPr lang="en-CA" sz="2400" dirty="0">
              <a:latin typeface="High Tower Text" pitchFamily="18" charset="0"/>
            </a:endParaRPr>
          </a:p>
        </p:txBody>
      </p:sp>
    </p:spTree>
    <p:extLst>
      <p:ext uri="{BB962C8B-B14F-4D97-AF65-F5344CB8AC3E}">
        <p14:creationId xmlns:p14="http://schemas.microsoft.com/office/powerpoint/2010/main" val="36482960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435280" cy="6858000"/>
          </a:xfrm>
        </p:spPr>
        <p:txBody>
          <a:bodyPr>
            <a:normAutofit fontScale="85000" lnSpcReduction="10000"/>
          </a:bodyPr>
          <a:lstStyle/>
          <a:p>
            <a:pPr marL="0" indent="0">
              <a:lnSpc>
                <a:spcPct val="200000"/>
              </a:lnSpc>
              <a:buNone/>
            </a:pPr>
            <a:r>
              <a:rPr lang="en-CA" sz="2400" dirty="0" smtClean="0">
                <a:latin typeface="High Tower Text" pitchFamily="18" charset="0"/>
              </a:rPr>
              <a:t>Brittani Hammond</a:t>
            </a:r>
          </a:p>
          <a:p>
            <a:pPr marL="0" indent="0">
              <a:lnSpc>
                <a:spcPct val="200000"/>
              </a:lnSpc>
              <a:buNone/>
            </a:pPr>
            <a:r>
              <a:rPr lang="en-CA" sz="2400" dirty="0" smtClean="0">
                <a:latin typeface="High Tower Text" pitchFamily="18" charset="0"/>
              </a:rPr>
              <a:t>Ms. Cook</a:t>
            </a:r>
          </a:p>
          <a:p>
            <a:pPr marL="0" indent="0">
              <a:lnSpc>
                <a:spcPct val="200000"/>
              </a:lnSpc>
              <a:buNone/>
            </a:pPr>
            <a:r>
              <a:rPr lang="en-CA" sz="2400" dirty="0" smtClean="0">
                <a:latin typeface="High Tower Text" pitchFamily="18" charset="0"/>
              </a:rPr>
              <a:t>10F ELA</a:t>
            </a:r>
          </a:p>
          <a:p>
            <a:pPr marL="0" indent="0">
              <a:lnSpc>
                <a:spcPct val="200000"/>
              </a:lnSpc>
              <a:buNone/>
            </a:pPr>
            <a:r>
              <a:rPr lang="en-CA" sz="2400" dirty="0" smtClean="0">
                <a:latin typeface="High Tower Text" pitchFamily="18" charset="0"/>
              </a:rPr>
              <a:t>April 29, 2013</a:t>
            </a:r>
            <a:endParaRPr lang="en-CA" sz="2400" dirty="0">
              <a:latin typeface="High Tower Text" pitchFamily="18" charset="0"/>
            </a:endParaRPr>
          </a:p>
          <a:p>
            <a:pPr marL="400050" lvl="1" indent="0" algn="ctr">
              <a:lnSpc>
                <a:spcPct val="200000"/>
              </a:lnSpc>
              <a:buNone/>
            </a:pPr>
            <a:r>
              <a:rPr lang="en-CA" sz="2000" dirty="0" smtClean="0">
                <a:latin typeface="High Tower Text" pitchFamily="18" charset="0"/>
              </a:rPr>
              <a:t>The Awesomeness of Cheese</a:t>
            </a:r>
            <a:endParaRPr lang="en-CA" sz="2000" dirty="0" smtClean="0">
              <a:latin typeface="High Tower Text" pitchFamily="18" charset="0"/>
            </a:endParaRPr>
          </a:p>
          <a:p>
            <a:pPr marL="0" indent="0">
              <a:lnSpc>
                <a:spcPct val="200000"/>
              </a:lnSpc>
              <a:buNone/>
            </a:pPr>
            <a:r>
              <a:rPr lang="en-CA" sz="2400" dirty="0" smtClean="0">
                <a:latin typeface="High Tower Text" pitchFamily="18" charset="0"/>
              </a:rPr>
              <a:t>	Cheese </a:t>
            </a:r>
            <a:r>
              <a:rPr lang="en-CA" sz="2400" dirty="0">
                <a:latin typeface="High Tower Text" pitchFamily="18" charset="0"/>
              </a:rPr>
              <a:t>is one of the world’s oldest foods, originating long before human history was ever recorded. Though cheese is presently enjoyed in all parts of the world, the ancient Greeks have been credited with its invention. Though some people find its formation to be somewhat offensive, and its odour to be down-right appalling, cheese is one of the most common, and quite frankly, the most awesome foods on the planet Earth.  </a:t>
            </a:r>
          </a:p>
          <a:p>
            <a:endParaRPr lang="en-CA" dirty="0"/>
          </a:p>
        </p:txBody>
      </p:sp>
      <p:grpSp>
        <p:nvGrpSpPr>
          <p:cNvPr id="6" name="Group 5"/>
          <p:cNvGrpSpPr/>
          <p:nvPr/>
        </p:nvGrpSpPr>
        <p:grpSpPr>
          <a:xfrm>
            <a:off x="3995936" y="620688"/>
            <a:ext cx="3528392" cy="2304256"/>
            <a:chOff x="4644008" y="836712"/>
            <a:chExt cx="2592288" cy="1584176"/>
          </a:xfrm>
        </p:grpSpPr>
        <p:sp>
          <p:nvSpPr>
            <p:cNvPr id="4" name="Right Arrow 3"/>
            <p:cNvSpPr/>
            <p:nvPr/>
          </p:nvSpPr>
          <p:spPr>
            <a:xfrm rot="10800000">
              <a:off x="4644008" y="836712"/>
              <a:ext cx="2448272" cy="1584176"/>
            </a:xfrm>
            <a:prstGeom prst="rightArrow">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TextBox 4"/>
            <p:cNvSpPr txBox="1"/>
            <p:nvPr/>
          </p:nvSpPr>
          <p:spPr>
            <a:xfrm>
              <a:off x="4860032" y="1454228"/>
              <a:ext cx="2376264" cy="253916"/>
            </a:xfrm>
            <a:prstGeom prst="rect">
              <a:avLst/>
            </a:prstGeom>
            <a:noFill/>
          </p:spPr>
          <p:txBody>
            <a:bodyPr wrap="square" rtlCol="0">
              <a:spAutoFit/>
            </a:bodyPr>
            <a:lstStyle/>
            <a:p>
              <a:r>
                <a:rPr lang="en-CA" b="1" dirty="0" smtClean="0">
                  <a:solidFill>
                    <a:srgbClr val="00B0F0"/>
                  </a:solidFill>
                  <a:latin typeface="Century Gothic" pitchFamily="34" charset="0"/>
                </a:rPr>
                <a:t>“Title Page” Information</a:t>
              </a:r>
              <a:endParaRPr lang="en-CA" b="1" dirty="0">
                <a:solidFill>
                  <a:srgbClr val="00B0F0"/>
                </a:solidFill>
                <a:latin typeface="Century Gothic" pitchFamily="34" charset="0"/>
              </a:endParaRPr>
            </a:p>
          </p:txBody>
        </p:sp>
      </p:grpSp>
    </p:spTree>
    <p:extLst>
      <p:ext uri="{BB962C8B-B14F-4D97-AF65-F5344CB8AC3E}">
        <p14:creationId xmlns:p14="http://schemas.microsoft.com/office/powerpoint/2010/main" val="65850091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6856" y="332656"/>
            <a:ext cx="8373616" cy="5073427"/>
          </a:xfrm>
        </p:spPr>
        <p:txBody>
          <a:bodyPr>
            <a:normAutofit/>
          </a:bodyPr>
          <a:lstStyle/>
          <a:p>
            <a:pPr marL="0" lvl="0" indent="0">
              <a:buNone/>
            </a:pPr>
            <a:endParaRPr lang="en-CA" dirty="0" smtClean="0"/>
          </a:p>
          <a:p>
            <a:pPr marL="0" indent="0" algn="ctr">
              <a:buNone/>
            </a:pPr>
            <a:r>
              <a:rPr lang="en-US" sz="3600" dirty="0">
                <a:solidFill>
                  <a:srgbClr val="00B0F0"/>
                </a:solidFill>
                <a:latin typeface="Century Gothic" pitchFamily="34" charset="0"/>
              </a:rPr>
              <a:t>Everything You Need to Know </a:t>
            </a:r>
          </a:p>
          <a:p>
            <a:pPr marL="0" indent="0" algn="ctr">
              <a:buNone/>
            </a:pPr>
            <a:r>
              <a:rPr lang="en-US" sz="3600" dirty="0">
                <a:solidFill>
                  <a:srgbClr val="00B0F0"/>
                </a:solidFill>
                <a:latin typeface="Century Gothic" pitchFamily="34" charset="0"/>
              </a:rPr>
              <a:t>About MLA </a:t>
            </a:r>
            <a:r>
              <a:rPr lang="en-US" sz="3600" dirty="0" smtClean="0">
                <a:solidFill>
                  <a:srgbClr val="00B0F0"/>
                </a:solidFill>
                <a:latin typeface="Century Gothic" pitchFamily="34" charset="0"/>
              </a:rPr>
              <a:t>cont’d</a:t>
            </a:r>
            <a:endParaRPr lang="en-CA" sz="3600" dirty="0" smtClean="0"/>
          </a:p>
          <a:p>
            <a:pPr lvl="0"/>
            <a:endParaRPr lang="en-CA" sz="1400" dirty="0">
              <a:latin typeface="High Tower Text" pitchFamily="18" charset="0"/>
            </a:endParaRPr>
          </a:p>
          <a:p>
            <a:pPr lvl="0"/>
            <a:r>
              <a:rPr lang="en-CA" dirty="0" smtClean="0">
                <a:latin typeface="High Tower Text" pitchFamily="18" charset="0"/>
              </a:rPr>
              <a:t>Include </a:t>
            </a:r>
            <a:r>
              <a:rPr lang="en-CA" dirty="0">
                <a:latin typeface="High Tower Text" pitchFamily="18" charset="0"/>
              </a:rPr>
              <a:t>a “Work(s) Cited” page! You can use:</a:t>
            </a:r>
            <a:endParaRPr lang="en-US" sz="2800" dirty="0">
              <a:latin typeface="High Tower Text" pitchFamily="18" charset="0"/>
            </a:endParaRPr>
          </a:p>
          <a:p>
            <a:pPr lvl="1"/>
            <a:r>
              <a:rPr lang="en-CA" dirty="0">
                <a:latin typeface="High Tower Text" pitchFamily="18" charset="0"/>
              </a:rPr>
              <a:t>Microsoft Word</a:t>
            </a:r>
            <a:endParaRPr lang="en-US" sz="2400" dirty="0">
              <a:latin typeface="High Tower Text" pitchFamily="18" charset="0"/>
            </a:endParaRPr>
          </a:p>
          <a:p>
            <a:pPr lvl="2"/>
            <a:r>
              <a:rPr lang="en-CA" dirty="0">
                <a:latin typeface="High Tower Text" pitchFamily="18" charset="0"/>
              </a:rPr>
              <a:t>References </a:t>
            </a:r>
            <a:r>
              <a:rPr lang="en-CA" dirty="0">
                <a:latin typeface="High Tower Text" pitchFamily="18" charset="0"/>
                <a:sym typeface="Wingdings"/>
              </a:rPr>
              <a:t></a:t>
            </a:r>
            <a:r>
              <a:rPr lang="en-CA" dirty="0">
                <a:latin typeface="High Tower Text" pitchFamily="18" charset="0"/>
              </a:rPr>
              <a:t> Style (MLA 7</a:t>
            </a:r>
            <a:r>
              <a:rPr lang="en-CA" baseline="30000" dirty="0">
                <a:latin typeface="High Tower Text" pitchFamily="18" charset="0"/>
              </a:rPr>
              <a:t>th</a:t>
            </a:r>
            <a:r>
              <a:rPr lang="en-CA" dirty="0">
                <a:latin typeface="High Tower Text" pitchFamily="18" charset="0"/>
              </a:rPr>
              <a:t>) </a:t>
            </a:r>
            <a:r>
              <a:rPr lang="en-CA" dirty="0">
                <a:latin typeface="High Tower Text" pitchFamily="18" charset="0"/>
                <a:sym typeface="Wingdings"/>
              </a:rPr>
              <a:t></a:t>
            </a:r>
            <a:r>
              <a:rPr lang="en-CA" dirty="0">
                <a:latin typeface="High Tower Text" pitchFamily="18" charset="0"/>
              </a:rPr>
              <a:t> Insert Citation (add new source) </a:t>
            </a:r>
            <a:r>
              <a:rPr lang="en-CA" dirty="0">
                <a:latin typeface="High Tower Text" pitchFamily="18" charset="0"/>
                <a:sym typeface="Wingdings"/>
              </a:rPr>
              <a:t></a:t>
            </a:r>
            <a:r>
              <a:rPr lang="en-CA" dirty="0">
                <a:latin typeface="High Tower Text" pitchFamily="18" charset="0"/>
              </a:rPr>
              <a:t> Ok </a:t>
            </a:r>
            <a:r>
              <a:rPr lang="en-CA" dirty="0">
                <a:latin typeface="High Tower Text" pitchFamily="18" charset="0"/>
                <a:sym typeface="Wingdings"/>
              </a:rPr>
              <a:t></a:t>
            </a:r>
            <a:r>
              <a:rPr lang="en-CA" dirty="0">
                <a:latin typeface="High Tower Text" pitchFamily="18" charset="0"/>
              </a:rPr>
              <a:t> Bibliography </a:t>
            </a:r>
            <a:r>
              <a:rPr lang="en-CA" dirty="0">
                <a:latin typeface="High Tower Text" pitchFamily="18" charset="0"/>
                <a:sym typeface="Wingdings"/>
              </a:rPr>
              <a:t></a:t>
            </a:r>
            <a:r>
              <a:rPr lang="en-CA" dirty="0">
                <a:latin typeface="High Tower Text" pitchFamily="18" charset="0"/>
              </a:rPr>
              <a:t> Works Cited</a:t>
            </a:r>
            <a:endParaRPr lang="en-US" sz="2000" dirty="0">
              <a:latin typeface="High Tower Text" pitchFamily="18" charset="0"/>
            </a:endParaRPr>
          </a:p>
          <a:p>
            <a:pPr marL="0" indent="0">
              <a:buNone/>
            </a:pPr>
            <a:endParaRPr lang="en-CA" dirty="0" smtClean="0"/>
          </a:p>
          <a:p>
            <a:pPr marL="0" indent="0" algn="ctr">
              <a:buNone/>
            </a:pPr>
            <a:r>
              <a:rPr lang="en-CA" sz="1900" dirty="0" smtClean="0">
                <a:solidFill>
                  <a:srgbClr val="00B0F0"/>
                </a:solidFill>
                <a:latin typeface="High Tower Text" pitchFamily="18" charset="0"/>
              </a:rPr>
              <a:t>Asher</a:t>
            </a:r>
            <a:r>
              <a:rPr lang="en-CA" sz="1900" dirty="0">
                <a:solidFill>
                  <a:srgbClr val="00B0F0"/>
                </a:solidFill>
                <a:latin typeface="High Tower Text" pitchFamily="18" charset="0"/>
              </a:rPr>
              <a:t>, Jay. </a:t>
            </a:r>
            <a:r>
              <a:rPr lang="en-CA" sz="1900" u="sng" dirty="0">
                <a:solidFill>
                  <a:srgbClr val="00B0F0"/>
                </a:solidFill>
                <a:latin typeface="High Tower Text" pitchFamily="18" charset="0"/>
              </a:rPr>
              <a:t>Thirteen Reasons Why</a:t>
            </a:r>
            <a:r>
              <a:rPr lang="en-CA" sz="1900" dirty="0">
                <a:solidFill>
                  <a:srgbClr val="00B0F0"/>
                </a:solidFill>
                <a:latin typeface="High Tower Text" pitchFamily="18" charset="0"/>
              </a:rPr>
              <a:t>. New York: Penguin Group, 2007</a:t>
            </a:r>
            <a:r>
              <a:rPr lang="en-CA" sz="1900" dirty="0" smtClean="0">
                <a:solidFill>
                  <a:srgbClr val="00B0F0"/>
                </a:solidFill>
                <a:latin typeface="High Tower Text" pitchFamily="18" charset="0"/>
              </a:rPr>
              <a:t>. Print.</a:t>
            </a:r>
            <a:endParaRPr lang="en-US" sz="1900" dirty="0">
              <a:solidFill>
                <a:srgbClr val="00B0F0"/>
              </a:solidFill>
              <a:latin typeface="High Tower Text" pitchFamily="18" charset="0"/>
            </a:endParaRPr>
          </a:p>
          <a:p>
            <a:pPr marL="0" indent="0">
              <a:buNone/>
            </a:pPr>
            <a:endParaRPr lang="en-US" dirty="0"/>
          </a:p>
        </p:txBody>
      </p:sp>
    </p:spTree>
    <p:extLst>
      <p:ext uri="{BB962C8B-B14F-4D97-AF65-F5344CB8AC3E}">
        <p14:creationId xmlns:p14="http://schemas.microsoft.com/office/powerpoint/2010/main" val="2155344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90662"/>
            <a:ext cx="8147248" cy="1138138"/>
          </a:xfrm>
        </p:spPr>
        <p:txBody>
          <a:bodyPr>
            <a:normAutofit fontScale="90000"/>
          </a:bodyPr>
          <a:lstStyle/>
          <a:p>
            <a:r>
              <a:rPr lang="en-CA" u="sng" dirty="0" smtClean="0"/>
              <a:t/>
            </a:r>
            <a:br>
              <a:rPr lang="en-CA" u="sng" dirty="0" smtClean="0"/>
            </a:br>
            <a:r>
              <a:rPr lang="en-CA" u="sng" dirty="0" smtClean="0">
                <a:solidFill>
                  <a:srgbClr val="00B0F0"/>
                </a:solidFill>
                <a:latin typeface="Century Gothic" pitchFamily="34" charset="0"/>
              </a:rPr>
              <a:t>1. Essay Organization</a:t>
            </a:r>
            <a:r>
              <a:rPr lang="en-CA" dirty="0" smtClean="0">
                <a:latin typeface="Century Gothic" pitchFamily="34" charset="0"/>
              </a:rPr>
              <a:t/>
            </a:r>
            <a:br>
              <a:rPr lang="en-CA" dirty="0" smtClean="0">
                <a:latin typeface="Century Gothic" pitchFamily="34" charset="0"/>
              </a:rPr>
            </a:br>
            <a:endParaRPr lang="en-CA" dirty="0">
              <a:latin typeface="Century Gothic" pitchFamily="34" charset="0"/>
            </a:endParaRPr>
          </a:p>
        </p:txBody>
      </p:sp>
      <p:sp>
        <p:nvSpPr>
          <p:cNvPr id="3" name="Content Placeholder 2"/>
          <p:cNvSpPr>
            <a:spLocks noGrp="1"/>
          </p:cNvSpPr>
          <p:nvPr>
            <p:ph idx="1"/>
          </p:nvPr>
        </p:nvSpPr>
        <p:spPr>
          <a:xfrm>
            <a:off x="179512" y="1739949"/>
            <a:ext cx="8856984" cy="4497363"/>
          </a:xfrm>
        </p:spPr>
        <p:txBody>
          <a:bodyPr>
            <a:normAutofit/>
          </a:bodyPr>
          <a:lstStyle/>
          <a:p>
            <a:pPr marL="0" indent="0">
              <a:buNone/>
            </a:pPr>
            <a:r>
              <a:rPr lang="en-CA" dirty="0" smtClean="0">
                <a:latin typeface="High Tower Text" pitchFamily="18" charset="0"/>
              </a:rPr>
              <a:t>Basically</a:t>
            </a:r>
            <a:r>
              <a:rPr lang="en-CA" dirty="0">
                <a:latin typeface="High Tower Text" pitchFamily="18" charset="0"/>
              </a:rPr>
              <a:t>, your essay must contain </a:t>
            </a:r>
            <a:r>
              <a:rPr lang="en-CA" b="1" dirty="0">
                <a:solidFill>
                  <a:schemeClr val="tx1">
                    <a:lumMod val="65000"/>
                    <a:lumOff val="35000"/>
                  </a:schemeClr>
                </a:solidFill>
                <a:latin typeface="High Tower Text" pitchFamily="18" charset="0"/>
              </a:rPr>
              <a:t>3 general parts:</a:t>
            </a:r>
            <a:endParaRPr lang="en-CA" dirty="0">
              <a:solidFill>
                <a:schemeClr val="tx1">
                  <a:lumMod val="65000"/>
                  <a:lumOff val="35000"/>
                </a:schemeClr>
              </a:solidFill>
              <a:latin typeface="High Tower Text" pitchFamily="18" charset="0"/>
            </a:endParaRPr>
          </a:p>
          <a:p>
            <a:pPr marL="514350" lvl="0" indent="-514350">
              <a:buFont typeface="+mj-lt"/>
              <a:buAutoNum type="arabicPeriod"/>
            </a:pPr>
            <a:r>
              <a:rPr lang="en-CA" dirty="0">
                <a:solidFill>
                  <a:srgbClr val="00B0F0"/>
                </a:solidFill>
                <a:latin typeface="High Tower Text" pitchFamily="18" charset="0"/>
              </a:rPr>
              <a:t>Introduction </a:t>
            </a:r>
            <a:r>
              <a:rPr lang="en-CA" dirty="0">
                <a:latin typeface="High Tower Text" pitchFamily="18" charset="0"/>
              </a:rPr>
              <a:t>– General information and thesis statement</a:t>
            </a:r>
          </a:p>
          <a:p>
            <a:pPr marL="514350" lvl="0" indent="-514350">
              <a:buFont typeface="+mj-lt"/>
              <a:buAutoNum type="arabicPeriod"/>
            </a:pPr>
            <a:r>
              <a:rPr lang="en-CA" dirty="0">
                <a:solidFill>
                  <a:srgbClr val="00B0F0"/>
                </a:solidFill>
                <a:latin typeface="High Tower Text" pitchFamily="18" charset="0"/>
              </a:rPr>
              <a:t>Body</a:t>
            </a:r>
            <a:r>
              <a:rPr lang="en-CA" dirty="0">
                <a:latin typeface="High Tower Text" pitchFamily="18" charset="0"/>
              </a:rPr>
              <a:t> – Paragraphs containing evidence to support your thesis</a:t>
            </a:r>
          </a:p>
          <a:p>
            <a:pPr marL="514350" lvl="0" indent="-514350">
              <a:buFont typeface="+mj-lt"/>
              <a:buAutoNum type="arabicPeriod"/>
            </a:pPr>
            <a:r>
              <a:rPr lang="en-CA" dirty="0">
                <a:solidFill>
                  <a:srgbClr val="00B0F0"/>
                </a:solidFill>
                <a:latin typeface="High Tower Text" pitchFamily="18" charset="0"/>
              </a:rPr>
              <a:t>Conclusion</a:t>
            </a:r>
            <a:r>
              <a:rPr lang="en-CA" dirty="0">
                <a:latin typeface="High Tower Text" pitchFamily="18" charset="0"/>
              </a:rPr>
              <a:t> – Reinstatement of thesis, and summary of arguments</a:t>
            </a:r>
          </a:p>
          <a:p>
            <a:endParaRPr lang="en-CA" dirty="0">
              <a:latin typeface="High Tower Text" pitchFamily="18" charset="0"/>
            </a:endParaRPr>
          </a:p>
        </p:txBody>
      </p:sp>
    </p:spTree>
    <p:extLst>
      <p:ext uri="{BB962C8B-B14F-4D97-AF65-F5344CB8AC3E}">
        <p14:creationId xmlns:p14="http://schemas.microsoft.com/office/powerpoint/2010/main" val="2577297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836712"/>
            <a:ext cx="8075240" cy="922114"/>
          </a:xfrm>
        </p:spPr>
        <p:txBody>
          <a:bodyPr>
            <a:normAutofit fontScale="90000"/>
          </a:bodyPr>
          <a:lstStyle/>
          <a:p>
            <a:r>
              <a:rPr lang="en-CA" u="sng" dirty="0" smtClean="0">
                <a:solidFill>
                  <a:srgbClr val="00B0F0"/>
                </a:solidFill>
                <a:latin typeface="Century Gothic" pitchFamily="34" charset="0"/>
              </a:rPr>
              <a:t>Introduction</a:t>
            </a:r>
            <a:r>
              <a:rPr lang="en-CA" dirty="0" smtClean="0"/>
              <a:t/>
            </a:r>
            <a:br>
              <a:rPr lang="en-CA" dirty="0" smtClean="0"/>
            </a:br>
            <a:endParaRPr lang="en-CA" dirty="0"/>
          </a:p>
        </p:txBody>
      </p:sp>
      <p:sp>
        <p:nvSpPr>
          <p:cNvPr id="3" name="Content Placeholder 2"/>
          <p:cNvSpPr>
            <a:spLocks noGrp="1"/>
          </p:cNvSpPr>
          <p:nvPr>
            <p:ph idx="1"/>
          </p:nvPr>
        </p:nvSpPr>
        <p:spPr>
          <a:xfrm>
            <a:off x="539552" y="1628800"/>
            <a:ext cx="8604448" cy="4525963"/>
          </a:xfrm>
        </p:spPr>
        <p:txBody>
          <a:bodyPr/>
          <a:lstStyle/>
          <a:p>
            <a:pPr marL="0" indent="0">
              <a:buNone/>
            </a:pPr>
            <a:r>
              <a:rPr lang="en-CA" dirty="0" smtClean="0">
                <a:latin typeface="High Tower Text" pitchFamily="18" charset="0"/>
              </a:rPr>
              <a:t>The </a:t>
            </a:r>
            <a:r>
              <a:rPr lang="en-CA" dirty="0">
                <a:latin typeface="High Tower Text" pitchFamily="18" charset="0"/>
              </a:rPr>
              <a:t>introduction also contains </a:t>
            </a:r>
            <a:r>
              <a:rPr lang="en-CA" b="1" dirty="0">
                <a:solidFill>
                  <a:schemeClr val="tx1">
                    <a:lumMod val="65000"/>
                    <a:lumOff val="35000"/>
                  </a:schemeClr>
                </a:solidFill>
                <a:latin typeface="High Tower Text" pitchFamily="18" charset="0"/>
              </a:rPr>
              <a:t>3 parts:</a:t>
            </a:r>
            <a:endParaRPr lang="en-CA" dirty="0">
              <a:solidFill>
                <a:schemeClr val="tx1">
                  <a:lumMod val="65000"/>
                  <a:lumOff val="35000"/>
                </a:schemeClr>
              </a:solidFill>
              <a:latin typeface="High Tower Text" pitchFamily="18" charset="0"/>
            </a:endParaRPr>
          </a:p>
          <a:p>
            <a:pPr marL="514350" lvl="0" indent="-514350">
              <a:buFont typeface="+mj-lt"/>
              <a:buAutoNum type="arabicPeriod"/>
            </a:pPr>
            <a:r>
              <a:rPr lang="en-CA" dirty="0">
                <a:solidFill>
                  <a:srgbClr val="00B0F0"/>
                </a:solidFill>
                <a:latin typeface="High Tower Text" pitchFamily="18" charset="0"/>
              </a:rPr>
              <a:t>The Fetching First Line</a:t>
            </a:r>
          </a:p>
          <a:p>
            <a:pPr marL="514350" lvl="0" indent="-514350">
              <a:buFont typeface="+mj-lt"/>
              <a:buAutoNum type="arabicPeriod"/>
            </a:pPr>
            <a:r>
              <a:rPr lang="en-CA" dirty="0">
                <a:solidFill>
                  <a:srgbClr val="00B0F0"/>
                </a:solidFill>
                <a:latin typeface="High Tower Text" pitchFamily="18" charset="0"/>
              </a:rPr>
              <a:t>The In-Between</a:t>
            </a:r>
          </a:p>
          <a:p>
            <a:pPr marL="514350" lvl="0" indent="-514350">
              <a:buFont typeface="+mj-lt"/>
              <a:buAutoNum type="arabicPeriod"/>
            </a:pPr>
            <a:r>
              <a:rPr lang="en-CA" dirty="0">
                <a:solidFill>
                  <a:srgbClr val="00B0F0"/>
                </a:solidFill>
                <a:latin typeface="High Tower Text" pitchFamily="18" charset="0"/>
              </a:rPr>
              <a:t>The Thesis </a:t>
            </a:r>
            <a:r>
              <a:rPr lang="en-CA" dirty="0" smtClean="0">
                <a:solidFill>
                  <a:srgbClr val="00B0F0"/>
                </a:solidFill>
                <a:latin typeface="High Tower Text" pitchFamily="18" charset="0"/>
              </a:rPr>
              <a:t>Statement</a:t>
            </a:r>
          </a:p>
          <a:p>
            <a:pPr marL="514350" lvl="0" indent="-514350">
              <a:buFont typeface="+mj-lt"/>
              <a:buAutoNum type="arabicPeriod"/>
            </a:pPr>
            <a:endParaRPr lang="en-CA" dirty="0">
              <a:solidFill>
                <a:srgbClr val="00B0F0"/>
              </a:solidFill>
              <a:latin typeface="High Tower Text" pitchFamily="18" charset="0"/>
            </a:endParaRPr>
          </a:p>
          <a:p>
            <a:pPr marL="0" indent="0">
              <a:buNone/>
            </a:pPr>
            <a:r>
              <a:rPr lang="en-CA" sz="2800" b="1" dirty="0" smtClean="0">
                <a:latin typeface="High Tower Text" pitchFamily="18" charset="0"/>
              </a:rPr>
              <a:t>Note: </a:t>
            </a:r>
            <a:r>
              <a:rPr lang="en-CA" sz="2800" dirty="0" smtClean="0">
                <a:latin typeface="High Tower Text" pitchFamily="18" charset="0"/>
              </a:rPr>
              <a:t>Somewhere within these 3 parts, you </a:t>
            </a:r>
            <a:r>
              <a:rPr lang="en-CA" sz="2800" b="1" dirty="0" smtClean="0">
                <a:latin typeface="High Tower Text" pitchFamily="18" charset="0"/>
              </a:rPr>
              <a:t>must</a:t>
            </a:r>
            <a:r>
              <a:rPr lang="en-CA" sz="2800" dirty="0" smtClean="0">
                <a:latin typeface="High Tower Text" pitchFamily="18" charset="0"/>
              </a:rPr>
              <a:t> state 	1) the </a:t>
            </a:r>
            <a:r>
              <a:rPr lang="en-CA" sz="2800" dirty="0" smtClean="0">
                <a:solidFill>
                  <a:srgbClr val="00B0F0"/>
                </a:solidFill>
                <a:latin typeface="High Tower Text" pitchFamily="18" charset="0"/>
              </a:rPr>
              <a:t>title of the book(s) </a:t>
            </a:r>
            <a:r>
              <a:rPr lang="en-CA" sz="2800" dirty="0" smtClean="0">
                <a:latin typeface="High Tower Text" pitchFamily="18" charset="0"/>
              </a:rPr>
              <a:t>you are studying, and </a:t>
            </a:r>
          </a:p>
          <a:p>
            <a:pPr marL="0" indent="0">
              <a:buNone/>
            </a:pPr>
            <a:r>
              <a:rPr lang="en-CA" sz="2800" dirty="0" smtClean="0">
                <a:latin typeface="High Tower Text" pitchFamily="18" charset="0"/>
              </a:rPr>
              <a:t>	2) the </a:t>
            </a:r>
            <a:r>
              <a:rPr lang="en-CA" sz="2800" dirty="0" smtClean="0">
                <a:solidFill>
                  <a:srgbClr val="00B0F0"/>
                </a:solidFill>
                <a:latin typeface="High Tower Text" pitchFamily="18" charset="0"/>
              </a:rPr>
              <a:t>author(s)’ name(s)</a:t>
            </a:r>
            <a:endParaRPr lang="en-CA" sz="2800" dirty="0">
              <a:solidFill>
                <a:srgbClr val="00B0F0"/>
              </a:solidFill>
              <a:latin typeface="High Tower Text" pitchFamily="18" charset="0"/>
            </a:endParaRPr>
          </a:p>
          <a:p>
            <a:endParaRPr lang="en-CA" dirty="0"/>
          </a:p>
        </p:txBody>
      </p:sp>
    </p:spTree>
    <p:extLst>
      <p:ext uri="{BB962C8B-B14F-4D97-AF65-F5344CB8AC3E}">
        <p14:creationId xmlns:p14="http://schemas.microsoft.com/office/powerpoint/2010/main" val="2597405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340768"/>
            <a:ext cx="8229600" cy="4525963"/>
          </a:xfrm>
        </p:spPr>
        <p:txBody>
          <a:bodyPr/>
          <a:lstStyle/>
          <a:p>
            <a:pPr marL="0" indent="0">
              <a:buNone/>
            </a:pPr>
            <a:r>
              <a:rPr lang="en-CA" b="1" dirty="0">
                <a:solidFill>
                  <a:srgbClr val="00B0F0"/>
                </a:solidFill>
                <a:latin typeface="High Tower Text" pitchFamily="18" charset="0"/>
              </a:rPr>
              <a:t>The Fetching First Line:</a:t>
            </a:r>
            <a:r>
              <a:rPr lang="en-CA" dirty="0">
                <a:solidFill>
                  <a:srgbClr val="00B0F0"/>
                </a:solidFill>
                <a:latin typeface="High Tower Text" pitchFamily="18" charset="0"/>
              </a:rPr>
              <a:t> </a:t>
            </a:r>
            <a:r>
              <a:rPr lang="en-CA" dirty="0">
                <a:latin typeface="High Tower Text" pitchFamily="18" charset="0"/>
              </a:rPr>
              <a:t>Reveals the essay’s topic and engages (aka “hooks”) the reader</a:t>
            </a:r>
          </a:p>
          <a:p>
            <a:pPr lvl="0"/>
            <a:r>
              <a:rPr lang="en-CA" dirty="0">
                <a:latin typeface="High Tower Text" pitchFamily="18" charset="0"/>
              </a:rPr>
              <a:t>A fetching first line should be thought-provoking, informative, interesting, dramatic, or eye-opening in order to capture the reader’s attention</a:t>
            </a:r>
          </a:p>
          <a:p>
            <a:endParaRPr lang="en-CA" dirty="0"/>
          </a:p>
        </p:txBody>
      </p:sp>
    </p:spTree>
    <p:extLst>
      <p:ext uri="{BB962C8B-B14F-4D97-AF65-F5344CB8AC3E}">
        <p14:creationId xmlns:p14="http://schemas.microsoft.com/office/powerpoint/2010/main" val="2182452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276872"/>
            <a:ext cx="8229600" cy="1143000"/>
          </a:xfrm>
        </p:spPr>
        <p:txBody>
          <a:bodyPr>
            <a:normAutofit fontScale="90000"/>
          </a:bodyPr>
          <a:lstStyle/>
          <a:p>
            <a:pPr algn="l"/>
            <a:r>
              <a:rPr lang="en-CA" sz="3100" u="sng" dirty="0" smtClean="0">
                <a:solidFill>
                  <a:srgbClr val="00B0F0"/>
                </a:solidFill>
                <a:latin typeface="Century Gothic" pitchFamily="34" charset="0"/>
              </a:rPr>
              <a:t>An Example of a Fetching First Line:</a:t>
            </a:r>
            <a:r>
              <a:rPr lang="en-CA" sz="4000" dirty="0" smtClean="0">
                <a:latin typeface="High Tower Text" pitchFamily="18" charset="0"/>
              </a:rPr>
              <a:t/>
            </a:r>
            <a:br>
              <a:rPr lang="en-CA" sz="4000" dirty="0" smtClean="0">
                <a:latin typeface="High Tower Text" pitchFamily="18" charset="0"/>
              </a:rPr>
            </a:br>
            <a:r>
              <a:rPr lang="en-CA" sz="4000" dirty="0" smtClean="0">
                <a:latin typeface="High Tower Text" pitchFamily="18" charset="0"/>
              </a:rPr>
              <a:t/>
            </a:r>
            <a:br>
              <a:rPr lang="en-CA" sz="4000" dirty="0" smtClean="0">
                <a:latin typeface="High Tower Text" pitchFamily="18" charset="0"/>
              </a:rPr>
            </a:br>
            <a:r>
              <a:rPr lang="en-CA" sz="4000" dirty="0" smtClean="0">
                <a:latin typeface="High Tower Text" pitchFamily="18" charset="0"/>
              </a:rPr>
              <a:t>Cheese </a:t>
            </a:r>
            <a:r>
              <a:rPr lang="en-CA" sz="4000" dirty="0">
                <a:latin typeface="High Tower Text" pitchFamily="18" charset="0"/>
              </a:rPr>
              <a:t>is one of the world’s oldest foods, originating long before human history was ever recorded.</a:t>
            </a:r>
            <a:r>
              <a:rPr lang="en-CA" dirty="0" smtClean="0">
                <a:effectLst/>
              </a:rPr>
              <a:t/>
            </a:r>
            <a:br>
              <a:rPr lang="en-CA" dirty="0" smtClean="0">
                <a:effectLst/>
              </a:rPr>
            </a:br>
            <a:endParaRPr lang="en-CA" dirty="0"/>
          </a:p>
        </p:txBody>
      </p:sp>
    </p:spTree>
    <p:extLst>
      <p:ext uri="{BB962C8B-B14F-4D97-AF65-F5344CB8AC3E}">
        <p14:creationId xmlns:p14="http://schemas.microsoft.com/office/powerpoint/2010/main" val="1523357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CA" b="1" dirty="0" smtClean="0">
              <a:solidFill>
                <a:srgbClr val="00B0F0"/>
              </a:solidFill>
              <a:latin typeface="High Tower Text" pitchFamily="18" charset="0"/>
            </a:endParaRPr>
          </a:p>
          <a:p>
            <a:pPr marL="0" indent="0">
              <a:buNone/>
            </a:pPr>
            <a:r>
              <a:rPr lang="en-CA" b="1" dirty="0" smtClean="0">
                <a:solidFill>
                  <a:srgbClr val="00B0F0"/>
                </a:solidFill>
                <a:latin typeface="High Tower Text" pitchFamily="18" charset="0"/>
              </a:rPr>
              <a:t>The </a:t>
            </a:r>
            <a:r>
              <a:rPr lang="en-CA" b="1" dirty="0">
                <a:solidFill>
                  <a:srgbClr val="00B0F0"/>
                </a:solidFill>
                <a:latin typeface="High Tower Text" pitchFamily="18" charset="0"/>
              </a:rPr>
              <a:t>In-Between: </a:t>
            </a:r>
            <a:r>
              <a:rPr lang="en-CA" dirty="0">
                <a:latin typeface="High Tower Text" pitchFamily="18" charset="0"/>
              </a:rPr>
              <a:t>Provides general background information on your chosen topic, and describes why you are writing about it (why it is important)!</a:t>
            </a:r>
            <a:endParaRPr lang="en-CA" dirty="0" smtClean="0">
              <a:effectLst/>
              <a:latin typeface="High Tower Text" pitchFamily="18" charset="0"/>
            </a:endParaRPr>
          </a:p>
          <a:p>
            <a:endParaRPr lang="en-CA" dirty="0"/>
          </a:p>
        </p:txBody>
      </p:sp>
    </p:spTree>
    <p:extLst>
      <p:ext uri="{BB962C8B-B14F-4D97-AF65-F5344CB8AC3E}">
        <p14:creationId xmlns:p14="http://schemas.microsoft.com/office/powerpoint/2010/main" val="3698113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6856" y="847253"/>
            <a:ext cx="8229600" cy="4525963"/>
          </a:xfrm>
        </p:spPr>
        <p:txBody>
          <a:bodyPr>
            <a:normAutofit fontScale="85000" lnSpcReduction="10000"/>
          </a:bodyPr>
          <a:lstStyle/>
          <a:p>
            <a:pPr marL="0" indent="0">
              <a:buNone/>
            </a:pPr>
            <a:r>
              <a:rPr lang="en-CA" sz="3300" u="sng" dirty="0" smtClean="0">
                <a:solidFill>
                  <a:srgbClr val="00B0F0"/>
                </a:solidFill>
                <a:latin typeface="Century Gothic" pitchFamily="34" charset="0"/>
              </a:rPr>
              <a:t>An Example of The In-Between:</a:t>
            </a:r>
            <a:r>
              <a:rPr lang="en-CA" sz="3300" dirty="0" smtClean="0">
                <a:solidFill>
                  <a:srgbClr val="00B0F0"/>
                </a:solidFill>
                <a:latin typeface="Century Gothic" pitchFamily="34" charset="0"/>
              </a:rPr>
              <a:t> </a:t>
            </a:r>
          </a:p>
          <a:p>
            <a:pPr marL="0" indent="0">
              <a:buNone/>
            </a:pPr>
            <a:endParaRPr lang="en-CA" dirty="0">
              <a:latin typeface="High Tower Text" pitchFamily="18" charset="0"/>
            </a:endParaRPr>
          </a:p>
          <a:p>
            <a:pPr marL="0" indent="0">
              <a:buNone/>
            </a:pPr>
            <a:r>
              <a:rPr lang="en-CA" dirty="0" smtClean="0">
                <a:latin typeface="High Tower Text" pitchFamily="18" charset="0"/>
              </a:rPr>
              <a:t>Cheese </a:t>
            </a:r>
            <a:r>
              <a:rPr lang="en-CA" dirty="0">
                <a:latin typeface="High Tower Text" pitchFamily="18" charset="0"/>
              </a:rPr>
              <a:t>is one of the world’s oldest foods, originating long before human history was ever recorded. Though cheese is presently enjoyed in all parts of the world, the ancient Greeks have been credited with its invention. Though some people find its formation to be somewhat offensive, and its odour to be down-right appalling, cheese is one of the most common, and quite frankly, the most awesome foods on the planet Earth.  </a:t>
            </a:r>
            <a:endParaRPr lang="en-CA" dirty="0" smtClean="0">
              <a:effectLst/>
              <a:latin typeface="High Tower Text" pitchFamily="18" charset="0"/>
            </a:endParaRPr>
          </a:p>
          <a:p>
            <a:endParaRPr lang="en-CA" dirty="0" smtClean="0">
              <a:effectLst/>
            </a:endParaRPr>
          </a:p>
          <a:p>
            <a:endParaRPr lang="en-CA" dirty="0"/>
          </a:p>
        </p:txBody>
      </p:sp>
    </p:spTree>
    <p:extLst>
      <p:ext uri="{BB962C8B-B14F-4D97-AF65-F5344CB8AC3E}">
        <p14:creationId xmlns:p14="http://schemas.microsoft.com/office/powerpoint/2010/main" val="3278007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TotalTime>
  <Words>1749</Words>
  <Application>Microsoft Office PowerPoint</Application>
  <PresentationFormat>On-screen Show (4:3)</PresentationFormat>
  <Paragraphs>188</Paragraphs>
  <Slides>36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Century Gothic</vt:lpstr>
      <vt:lpstr>High Tower Text</vt:lpstr>
      <vt:lpstr>Wingdings</vt:lpstr>
      <vt:lpstr>Office Theme</vt:lpstr>
      <vt:lpstr>HOW TO Write, Format, &amp; Organize a Scholarly Essay  </vt:lpstr>
      <vt:lpstr>The Writing Variables: A Brief Review </vt:lpstr>
      <vt:lpstr>PowerPoint Presentation</vt:lpstr>
      <vt:lpstr> 1. Essay Organization </vt:lpstr>
      <vt:lpstr>Introduction </vt:lpstr>
      <vt:lpstr>PowerPoint Presentation</vt:lpstr>
      <vt:lpstr>An Example of a Fetching First Line:  Cheese is one of the world’s oldest foods, originating long before human history was ever recorded. </vt:lpstr>
      <vt:lpstr>PowerPoint Presentation</vt:lpstr>
      <vt:lpstr>PowerPoint Presentation</vt:lpstr>
      <vt:lpstr>PowerPoint Presentation</vt:lpstr>
      <vt:lpstr>PowerPoint Presentation</vt:lpstr>
      <vt:lpstr>  Tips for Writing a Thesis: </vt:lpstr>
      <vt:lpstr> BODY PARAGRAPHS </vt:lpstr>
      <vt:lpstr>PowerPoint Presentation</vt:lpstr>
      <vt:lpstr>PowerPoint Presentation</vt:lpstr>
      <vt:lpstr> CONCLUSION </vt:lpstr>
      <vt:lpstr>PowerPoint Presentation</vt:lpstr>
      <vt:lpstr>PowerPoint Presentation</vt:lpstr>
      <vt:lpstr> Paragraph Breakdown: </vt:lpstr>
      <vt:lpstr> Web Outline</vt:lpstr>
      <vt:lpstr>PowerPoint Presentation</vt:lpstr>
      <vt:lpstr>PowerPoint Presentation</vt:lpstr>
      <vt:lpstr>Paraphrasing  When you paraphrase, you take the ideas/information of others and put it into your own words. Since you are not directly quoting, you do not need to use quotation marks. However, you must still give the source credit for their ideas by citing their name and page number.   </vt:lpstr>
      <vt:lpstr>    The LI.QU.ID. Method of Quote Integration:  Lead-In: Introduce the quote: identify the quote’s speaker, the quote’s context, and the quote’s location in the text.  Quote: Include the quote. Remember, the quote must appear in “quotation marks” and be written EXACTLY as it is found in the text.  Investigative Discussion: Never assume a quote explains itself. Ever. After you have included the quote, explain/examine what the quote means, why it means this, and why it is relevant to your thesis. The investigative discussion is what differentiates a weak response from a strong response.  </vt:lpstr>
      <vt:lpstr>           Examples of how to Format Quotes/Paraphrase: According to Mozzart Goudacheez, “cheese is one of the world’s most common foods” (21).  Though a select few people find cheese to be appalling “cheese is one of the world’s most common foods” (Goudacheez 21).  By no means is cheese a rare item. It is one of the world’s favourite foods (LeFromage 64).  When exploring the resiliency of cheese, Brie LeFromage describes Bleu Cheese, in particular: “It is simply never goes bad! I mean, it is blue from the mold already!” (LeFromage 64)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Everything You Need to Know  About MLA cont’d</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Write, Format, &amp; Organize a Scholarly Essay</dc:title>
  <dc:creator>Tiffany Cook</dc:creator>
  <cp:lastModifiedBy>admin</cp:lastModifiedBy>
  <cp:revision>21</cp:revision>
  <dcterms:created xsi:type="dcterms:W3CDTF">2013-03-15T13:54:17Z</dcterms:created>
  <dcterms:modified xsi:type="dcterms:W3CDTF">2016-05-25T13:54:28Z</dcterms:modified>
</cp:coreProperties>
</file>